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9"/>
  </p:notesMasterIdLst>
  <p:sldIdLst>
    <p:sldId id="2561" r:id="rId2"/>
    <p:sldId id="2562" r:id="rId3"/>
    <p:sldId id="2563" r:id="rId4"/>
    <p:sldId id="2564" r:id="rId5"/>
    <p:sldId id="2565" r:id="rId6"/>
    <p:sldId id="2584" r:id="rId7"/>
    <p:sldId id="2566" r:id="rId8"/>
    <p:sldId id="2585" r:id="rId9"/>
    <p:sldId id="2571" r:id="rId10"/>
    <p:sldId id="2572" r:id="rId11"/>
    <p:sldId id="2573" r:id="rId12"/>
    <p:sldId id="2586" r:id="rId13"/>
    <p:sldId id="2575" r:id="rId14"/>
    <p:sldId id="2576" r:id="rId15"/>
    <p:sldId id="2594" r:id="rId16"/>
    <p:sldId id="2588" r:id="rId17"/>
    <p:sldId id="2587" r:id="rId18"/>
    <p:sldId id="2595" r:id="rId19"/>
    <p:sldId id="2579" r:id="rId20"/>
    <p:sldId id="2580" r:id="rId21"/>
    <p:sldId id="2589" r:id="rId22"/>
    <p:sldId id="2581" r:id="rId23"/>
    <p:sldId id="2582" r:id="rId24"/>
    <p:sldId id="2591" r:id="rId25"/>
    <p:sldId id="2592" r:id="rId26"/>
    <p:sldId id="2583" r:id="rId27"/>
    <p:sldId id="25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T Ticket Analysis: Insights and Dashboard Presentation for Senior Leadership" id="{C22112D5-D08B-B14E-AADC-38E9643EDF29}">
          <p14:sldIdLst>
            <p14:sldId id="2561"/>
            <p14:sldId id="2562"/>
          </p14:sldIdLst>
        </p14:section>
        <p14:section name="Introduction &amp; Objectives" id="{6312E5C5-94D1-6444-B709-44BF7EC7DBA3}">
          <p14:sldIdLst>
            <p14:sldId id="2563"/>
            <p14:sldId id="2564"/>
            <p14:sldId id="2565"/>
            <p14:sldId id="2584"/>
            <p14:sldId id="2566"/>
            <p14:sldId id="2585"/>
          </p14:sldIdLst>
        </p14:section>
        <p14:section name="Key Findings and Insights" id="{ABB6C9D0-E4FD-A04D-84DA-55BB62AD1445}">
          <p14:sldIdLst>
            <p14:sldId id="2571"/>
            <p14:sldId id="2572"/>
            <p14:sldId id="2573"/>
            <p14:sldId id="2586"/>
          </p14:sldIdLst>
        </p14:section>
        <p14:section name="Trend Analysis" id="{77ED6B45-B810-9049-A34F-669E67F8CE27}">
          <p14:sldIdLst>
            <p14:sldId id="2575"/>
            <p14:sldId id="2576"/>
            <p14:sldId id="2594"/>
          </p14:sldIdLst>
        </p14:section>
        <p14:section name="Agent Performance Analysis" id="{9CAB29E9-D068-3542-8B4E-12FD6AC34461}">
          <p14:sldIdLst>
            <p14:sldId id="2588"/>
            <p14:sldId id="2587"/>
            <p14:sldId id="2595"/>
          </p14:sldIdLst>
        </p14:section>
        <p14:section name="Recommendations and Action Plans" id="{A1ADB8CD-083D-0F41-9DC3-89D037B9B58D}">
          <p14:sldIdLst>
            <p14:sldId id="2579"/>
            <p14:sldId id="2580"/>
            <p14:sldId id="2589"/>
            <p14:sldId id="2581"/>
            <p14:sldId id="2582"/>
          </p14:sldIdLst>
        </p14:section>
        <p14:section name="Dashboard Overview" id="{545D7F54-3EEB-5742-970A-490D24D70D7C}">
          <p14:sldIdLst>
            <p14:sldId id="2591"/>
            <p14:sldId id="2592"/>
          </p14:sldIdLst>
        </p14:section>
        <p14:section name="Conclusion" id="{E989CE73-4F20-4940-9A5D-BACE3D1D46D5}">
          <p14:sldIdLst>
            <p14:sldId id="2583"/>
            <p14:sldId id="25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62"/>
    <p:restoredTop sz="94857"/>
  </p:normalViewPr>
  <p:slideViewPr>
    <p:cSldViewPr snapToGrid="0">
      <p:cViewPr varScale="1">
        <p:scale>
          <a:sx n="78" d="100"/>
          <a:sy n="78" d="100"/>
        </p:scale>
        <p:origin x="322" y="67"/>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CE4F4-D6A5-FD48-9E5F-5F6376E0B975}"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GB"/>
        </a:p>
      </dgm:t>
    </dgm:pt>
    <dgm:pt modelId="{CB4B6955-1200-FC40-91C0-C7134701CCA2}">
      <dgm:prSet/>
      <dgm:spPr/>
      <dgm:t>
        <a:bodyPr/>
        <a:lstStyle/>
        <a:p>
          <a:pPr>
            <a:lnSpc>
              <a:spcPct val="100000"/>
            </a:lnSpc>
            <a:defRPr b="1"/>
          </a:pPr>
          <a:r>
            <a:rPr lang="en-IN"/>
            <a:t>User Education</a:t>
          </a:r>
        </a:p>
      </dgm:t>
    </dgm:pt>
    <dgm:pt modelId="{DE9360F4-CCAA-3647-836B-7C6E0FC87819}" type="parTrans" cxnId="{E0F39717-574E-0744-B40D-2E1145CAE43F}">
      <dgm:prSet/>
      <dgm:spPr/>
      <dgm:t>
        <a:bodyPr/>
        <a:lstStyle/>
        <a:p>
          <a:endParaRPr lang="en-GB"/>
        </a:p>
      </dgm:t>
    </dgm:pt>
    <dgm:pt modelId="{DCC7027D-05B9-D44B-A773-874C7669888C}" type="sibTrans" cxnId="{E0F39717-574E-0744-B40D-2E1145CAE43F}">
      <dgm:prSet/>
      <dgm:spPr/>
      <dgm:t>
        <a:bodyPr/>
        <a:lstStyle/>
        <a:p>
          <a:pPr>
            <a:lnSpc>
              <a:spcPct val="100000"/>
            </a:lnSpc>
            <a:defRPr b="1"/>
          </a:pPr>
          <a:endParaRPr lang="en-GB"/>
        </a:p>
      </dgm:t>
    </dgm:pt>
    <dgm:pt modelId="{F2B9D3D3-0E2E-5F4C-8D87-E466408ED85D}">
      <dgm:prSet/>
      <dgm:spPr/>
      <dgm:t>
        <a:bodyPr/>
        <a:lstStyle/>
        <a:p>
          <a:pPr>
            <a:lnSpc>
              <a:spcPct val="100000"/>
            </a:lnSpc>
          </a:pPr>
          <a:r>
            <a:rPr lang="en-IN"/>
            <a:t>Investing in user education can empower users, leading to fewer support tickets and improved IT efficiency.</a:t>
          </a:r>
        </a:p>
      </dgm:t>
    </dgm:pt>
    <dgm:pt modelId="{3E5A97CC-376E-E647-9A96-F987CAFC1BE6}" type="parTrans" cxnId="{0093CC2E-98F7-A746-8B9C-FAB475A7A0DC}">
      <dgm:prSet/>
      <dgm:spPr/>
      <dgm:t>
        <a:bodyPr/>
        <a:lstStyle/>
        <a:p>
          <a:endParaRPr lang="en-GB"/>
        </a:p>
      </dgm:t>
    </dgm:pt>
    <dgm:pt modelId="{3A7DE7FF-97A3-854B-9DA6-AB260AEC77B3}" type="sibTrans" cxnId="{0093CC2E-98F7-A746-8B9C-FAB475A7A0DC}">
      <dgm:prSet/>
      <dgm:spPr/>
      <dgm:t>
        <a:bodyPr/>
        <a:lstStyle/>
        <a:p>
          <a:endParaRPr lang="en-GB"/>
        </a:p>
      </dgm:t>
    </dgm:pt>
    <dgm:pt modelId="{AFC16971-6B85-4D44-824B-BDD22065D753}">
      <dgm:prSet/>
      <dgm:spPr/>
      <dgm:t>
        <a:bodyPr/>
        <a:lstStyle/>
        <a:p>
          <a:pPr>
            <a:lnSpc>
              <a:spcPct val="100000"/>
            </a:lnSpc>
            <a:defRPr b="1"/>
          </a:pPr>
          <a:r>
            <a:rPr lang="en-IN"/>
            <a:t>Self-Service Options</a:t>
          </a:r>
        </a:p>
      </dgm:t>
    </dgm:pt>
    <dgm:pt modelId="{E3636017-6DC3-9B48-8FCE-FC5BEDEEF2C3}" type="parTrans" cxnId="{6F24AD25-D901-CA41-A0E8-099175A6E53C}">
      <dgm:prSet/>
      <dgm:spPr/>
      <dgm:t>
        <a:bodyPr/>
        <a:lstStyle/>
        <a:p>
          <a:endParaRPr lang="en-GB"/>
        </a:p>
      </dgm:t>
    </dgm:pt>
    <dgm:pt modelId="{54585F3B-22EA-534C-8BE7-6A059DEB1DB6}" type="sibTrans" cxnId="{6F24AD25-D901-CA41-A0E8-099175A6E53C}">
      <dgm:prSet/>
      <dgm:spPr/>
      <dgm:t>
        <a:bodyPr/>
        <a:lstStyle/>
        <a:p>
          <a:pPr>
            <a:lnSpc>
              <a:spcPct val="100000"/>
            </a:lnSpc>
            <a:defRPr b="1"/>
          </a:pPr>
          <a:endParaRPr lang="en-GB"/>
        </a:p>
      </dgm:t>
    </dgm:pt>
    <dgm:pt modelId="{3FC22EB6-43F8-6B42-BFF0-E8B6BC35A976}">
      <dgm:prSet/>
      <dgm:spPr/>
      <dgm:t>
        <a:bodyPr/>
        <a:lstStyle/>
        <a:p>
          <a:pPr>
            <a:lnSpc>
              <a:spcPct val="100000"/>
            </a:lnSpc>
          </a:pPr>
          <a:r>
            <a:rPr lang="en-IN"/>
            <a:t>Implementing self-service options allows users to resolve issues independently, reducing the workload on IT support teams.</a:t>
          </a:r>
        </a:p>
      </dgm:t>
    </dgm:pt>
    <dgm:pt modelId="{A2466E02-0E60-1545-816C-F8E235857626}" type="parTrans" cxnId="{20C6C246-5A12-5543-9E52-13F2A95355C0}">
      <dgm:prSet/>
      <dgm:spPr/>
      <dgm:t>
        <a:bodyPr/>
        <a:lstStyle/>
        <a:p>
          <a:endParaRPr lang="en-GB"/>
        </a:p>
      </dgm:t>
    </dgm:pt>
    <dgm:pt modelId="{DED5C063-0C99-C745-9BAB-20A4AAF9C078}" type="sibTrans" cxnId="{20C6C246-5A12-5543-9E52-13F2A95355C0}">
      <dgm:prSet/>
      <dgm:spPr/>
      <dgm:t>
        <a:bodyPr/>
        <a:lstStyle/>
        <a:p>
          <a:endParaRPr lang="en-GB"/>
        </a:p>
      </dgm:t>
    </dgm:pt>
    <dgm:pt modelId="{837624F8-F714-DD45-B0AA-6AB926A51FE8}">
      <dgm:prSet/>
      <dgm:spPr/>
      <dgm:t>
        <a:bodyPr/>
        <a:lstStyle/>
        <a:p>
          <a:pPr>
            <a:lnSpc>
              <a:spcPct val="100000"/>
            </a:lnSpc>
            <a:defRPr b="1"/>
          </a:pPr>
          <a:r>
            <a:rPr lang="en-IN"/>
            <a:t>Enhanced IT Support</a:t>
          </a:r>
        </a:p>
      </dgm:t>
    </dgm:pt>
    <dgm:pt modelId="{15D8A731-B309-CE4C-B634-E13CCFCC542D}" type="parTrans" cxnId="{9DDA840E-0912-6841-A153-A3E8DCFEB918}">
      <dgm:prSet/>
      <dgm:spPr/>
      <dgm:t>
        <a:bodyPr/>
        <a:lstStyle/>
        <a:p>
          <a:endParaRPr lang="en-GB"/>
        </a:p>
      </dgm:t>
    </dgm:pt>
    <dgm:pt modelId="{0E946BD0-F129-E74F-BBFA-0D0484F500DB}" type="sibTrans" cxnId="{9DDA840E-0912-6841-A153-A3E8DCFEB918}">
      <dgm:prSet/>
      <dgm:spPr/>
      <dgm:t>
        <a:bodyPr/>
        <a:lstStyle/>
        <a:p>
          <a:endParaRPr lang="en-GB"/>
        </a:p>
      </dgm:t>
    </dgm:pt>
    <dgm:pt modelId="{1BA11105-10E7-0847-992B-8D697F569F0A}">
      <dgm:prSet/>
      <dgm:spPr/>
      <dgm:t>
        <a:bodyPr/>
        <a:lstStyle/>
        <a:p>
          <a:pPr>
            <a:lnSpc>
              <a:spcPct val="100000"/>
            </a:lnSpc>
          </a:pPr>
          <a:r>
            <a:rPr lang="en-IN"/>
            <a:t>Long-term goals focused on education and self-service can lead to more effective IT support and higher user satisfaction.</a:t>
          </a:r>
        </a:p>
      </dgm:t>
    </dgm:pt>
    <dgm:pt modelId="{A3DC039D-68A4-054C-A365-6DD9EEE6A02C}" type="parTrans" cxnId="{F61AFA0E-0DFD-FC46-AE94-AF433230746A}">
      <dgm:prSet/>
      <dgm:spPr/>
      <dgm:t>
        <a:bodyPr/>
        <a:lstStyle/>
        <a:p>
          <a:endParaRPr lang="en-GB"/>
        </a:p>
      </dgm:t>
    </dgm:pt>
    <dgm:pt modelId="{110D3E52-2EA8-C049-BE32-CA1A40D60E37}" type="sibTrans" cxnId="{F61AFA0E-0DFD-FC46-AE94-AF433230746A}">
      <dgm:prSet/>
      <dgm:spPr/>
      <dgm:t>
        <a:bodyPr/>
        <a:lstStyle/>
        <a:p>
          <a:endParaRPr lang="en-GB"/>
        </a:p>
      </dgm:t>
    </dgm:pt>
    <dgm:pt modelId="{DFEB79F6-4A92-45CD-987D-C96041A7C467}" type="pres">
      <dgm:prSet presAssocID="{23CCE4F4-D6A5-FD48-9E5F-5F6376E0B975}" presName="Root" presStyleCnt="0">
        <dgm:presLayoutVars>
          <dgm:dir/>
          <dgm:resizeHandles val="exact"/>
        </dgm:presLayoutVars>
      </dgm:prSet>
      <dgm:spPr/>
    </dgm:pt>
    <dgm:pt modelId="{692CF9AB-9AE7-4402-960E-5D1B1F29FABD}" type="pres">
      <dgm:prSet presAssocID="{CB4B6955-1200-FC40-91C0-C7134701CCA2}" presName="Composite" presStyleCnt="0"/>
      <dgm:spPr/>
    </dgm:pt>
    <dgm:pt modelId="{2FEE4542-AD1F-467E-BE07-E14DC15CDA02}" type="pres">
      <dgm:prSet presAssocID="{CB4B6955-1200-FC40-91C0-C7134701CCA2}"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6501" r="6752" b="4"/>
          <a:stretch/>
        </a:blipFill>
      </dgm:spPr>
      <dgm:extLst>
        <a:ext uri="{E40237B7-FDA0-4F09-8148-C483321AD2D9}">
          <dgm14:cNvPr xmlns:dgm14="http://schemas.microsoft.com/office/drawing/2010/diagram" id="0" name="" descr="Business team brainstorming"/>
        </a:ext>
      </dgm:extLst>
    </dgm:pt>
    <dgm:pt modelId="{C31BF9F7-4964-4EB6-AA1B-47486A625C0F}" type="pres">
      <dgm:prSet presAssocID="{CB4B6955-1200-FC40-91C0-C7134701CCA2}" presName="Subtitle" presStyleLbl="revTx" presStyleIdx="0" presStyleCnt="6">
        <dgm:presLayoutVars>
          <dgm:chMax val="0"/>
          <dgm:bulletEnabled/>
        </dgm:presLayoutVars>
      </dgm:prSet>
      <dgm:spPr/>
    </dgm:pt>
    <dgm:pt modelId="{D4E7C53E-9CAB-42F0-91E5-42F37CB09DB7}" type="pres">
      <dgm:prSet presAssocID="{CB4B6955-1200-FC40-91C0-C7134701CCA2}" presName="Description" presStyleLbl="revTx" presStyleIdx="1" presStyleCnt="6">
        <dgm:presLayoutVars>
          <dgm:bulletEnabled/>
        </dgm:presLayoutVars>
      </dgm:prSet>
      <dgm:spPr/>
    </dgm:pt>
    <dgm:pt modelId="{2D6A2058-26C5-4AC5-B5B7-56941B933862}" type="pres">
      <dgm:prSet presAssocID="{DCC7027D-05B9-D44B-A773-874C7669888C}" presName="sibTrans" presStyleLbl="sibTrans2D1" presStyleIdx="0" presStyleCnt="0"/>
      <dgm:spPr/>
    </dgm:pt>
    <dgm:pt modelId="{889C039A-3BB8-4819-89FD-FF1FB22121D3}" type="pres">
      <dgm:prSet presAssocID="{AFC16971-6B85-4D44-824B-BDD22065D753}" presName="Composite" presStyleCnt="0"/>
      <dgm:spPr/>
    </dgm:pt>
    <dgm:pt modelId="{0A6888C2-A6D3-4B6B-B011-0DD06F55F040}" type="pres">
      <dgm:prSet presAssocID="{AFC16971-6B85-4D44-824B-BDD22065D753}"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9271" r="16979"/>
          <a:stretch/>
        </a:blipFill>
      </dgm:spPr>
      <dgm:extLst>
        <a:ext uri="{E40237B7-FDA0-4F09-8148-C483321AD2D9}">
          <dgm14:cNvPr xmlns:dgm14="http://schemas.microsoft.com/office/drawing/2010/diagram" id="0" name="" descr="information centre"/>
        </a:ext>
      </dgm:extLst>
    </dgm:pt>
    <dgm:pt modelId="{948E49D3-51BB-404B-9CD8-D3D21259E5F5}" type="pres">
      <dgm:prSet presAssocID="{AFC16971-6B85-4D44-824B-BDD22065D753}" presName="Subtitle" presStyleLbl="revTx" presStyleIdx="2" presStyleCnt="6">
        <dgm:presLayoutVars>
          <dgm:chMax val="0"/>
          <dgm:bulletEnabled/>
        </dgm:presLayoutVars>
      </dgm:prSet>
      <dgm:spPr/>
    </dgm:pt>
    <dgm:pt modelId="{E98CF34A-401F-47E9-8AE2-7FD08A27A712}" type="pres">
      <dgm:prSet presAssocID="{AFC16971-6B85-4D44-824B-BDD22065D753}" presName="Description" presStyleLbl="revTx" presStyleIdx="3" presStyleCnt="6">
        <dgm:presLayoutVars>
          <dgm:bulletEnabled/>
        </dgm:presLayoutVars>
      </dgm:prSet>
      <dgm:spPr/>
    </dgm:pt>
    <dgm:pt modelId="{262765DF-9CE2-4DE3-BED6-7CE04A302EA7}" type="pres">
      <dgm:prSet presAssocID="{54585F3B-22EA-534C-8BE7-6A059DEB1DB6}" presName="sibTrans" presStyleLbl="sibTrans2D1" presStyleIdx="0" presStyleCnt="0"/>
      <dgm:spPr/>
    </dgm:pt>
    <dgm:pt modelId="{FC05B643-C564-4C2C-B18E-1BAE670A8ACC}" type="pres">
      <dgm:prSet presAssocID="{837624F8-F714-DD45-B0AA-6AB926A51FE8}" presName="Composite" presStyleCnt="0"/>
      <dgm:spPr/>
    </dgm:pt>
    <dgm:pt modelId="{C0A826F7-9FB1-4C7B-BB01-F92866B3D6B9}" type="pres">
      <dgm:prSet presAssocID="{837624F8-F714-DD45-B0AA-6AB926A51FE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58" r="25637" b="-7"/>
          <a:stretch/>
        </a:blipFill>
      </dgm:spPr>
      <dgm:extLst>
        <a:ext uri="{E40237B7-FDA0-4F09-8148-C483321AD2D9}">
          <dgm14:cNvPr xmlns:dgm14="http://schemas.microsoft.com/office/drawing/2010/diagram" id="0" name="" descr="Large group of Portrait Young woman submit resume to employer to interview job application. The concept presents the ability for the company to agree with the position of the job in financial real estate business company"/>
        </a:ext>
      </dgm:extLst>
    </dgm:pt>
    <dgm:pt modelId="{694B26DD-5AE9-4497-ACE3-12932AF92851}" type="pres">
      <dgm:prSet presAssocID="{837624F8-F714-DD45-B0AA-6AB926A51FE8}" presName="Subtitle" presStyleLbl="revTx" presStyleIdx="4" presStyleCnt="6">
        <dgm:presLayoutVars>
          <dgm:chMax val="0"/>
          <dgm:bulletEnabled/>
        </dgm:presLayoutVars>
      </dgm:prSet>
      <dgm:spPr/>
    </dgm:pt>
    <dgm:pt modelId="{C3338ECA-DC0B-407C-A882-2F046A8E6090}" type="pres">
      <dgm:prSet presAssocID="{837624F8-F714-DD45-B0AA-6AB926A51FE8}" presName="Description" presStyleLbl="revTx" presStyleIdx="5" presStyleCnt="6">
        <dgm:presLayoutVars>
          <dgm:bulletEnabled/>
        </dgm:presLayoutVars>
      </dgm:prSet>
      <dgm:spPr/>
    </dgm:pt>
  </dgm:ptLst>
  <dgm:cxnLst>
    <dgm:cxn modelId="{5C8CFF03-2FBC-D642-AEE5-9F1666B6C62D}" type="presOf" srcId="{F2B9D3D3-0E2E-5F4C-8D87-E466408ED85D}" destId="{D4E7C53E-9CAB-42F0-91E5-42F37CB09DB7}" srcOrd="0" destOrd="0" presId="urn:microsoft.com/office/officeart/2024/3/layout/verticalVisualTextBlock1"/>
    <dgm:cxn modelId="{165F8A0C-4621-8B4E-8041-C1E17E1B09E8}" type="presOf" srcId="{3FC22EB6-43F8-6B42-BFF0-E8B6BC35A976}" destId="{E98CF34A-401F-47E9-8AE2-7FD08A27A712}" srcOrd="0" destOrd="0" presId="urn:microsoft.com/office/officeart/2024/3/layout/verticalVisualTextBlock1"/>
    <dgm:cxn modelId="{9DDA840E-0912-6841-A153-A3E8DCFEB918}" srcId="{23CCE4F4-D6A5-FD48-9E5F-5F6376E0B975}" destId="{837624F8-F714-DD45-B0AA-6AB926A51FE8}" srcOrd="2" destOrd="0" parTransId="{15D8A731-B309-CE4C-B634-E13CCFCC542D}" sibTransId="{0E946BD0-F129-E74F-BBFA-0D0484F500DB}"/>
    <dgm:cxn modelId="{F61AFA0E-0DFD-FC46-AE94-AF433230746A}" srcId="{837624F8-F714-DD45-B0AA-6AB926A51FE8}" destId="{1BA11105-10E7-0847-992B-8D697F569F0A}" srcOrd="0" destOrd="0" parTransId="{A3DC039D-68A4-054C-A365-6DD9EEE6A02C}" sibTransId="{110D3E52-2EA8-C049-BE32-CA1A40D60E37}"/>
    <dgm:cxn modelId="{E0F39717-574E-0744-B40D-2E1145CAE43F}" srcId="{23CCE4F4-D6A5-FD48-9E5F-5F6376E0B975}" destId="{CB4B6955-1200-FC40-91C0-C7134701CCA2}" srcOrd="0" destOrd="0" parTransId="{DE9360F4-CCAA-3647-836B-7C6E0FC87819}" sibTransId="{DCC7027D-05B9-D44B-A773-874C7669888C}"/>
    <dgm:cxn modelId="{6F24AD25-D901-CA41-A0E8-099175A6E53C}" srcId="{23CCE4F4-D6A5-FD48-9E5F-5F6376E0B975}" destId="{AFC16971-6B85-4D44-824B-BDD22065D753}" srcOrd="1" destOrd="0" parTransId="{E3636017-6DC3-9B48-8FCE-FC5BEDEEF2C3}" sibTransId="{54585F3B-22EA-534C-8BE7-6A059DEB1DB6}"/>
    <dgm:cxn modelId="{7A0C4926-CDA0-024D-8B48-262EF00ABE93}" type="presOf" srcId="{AFC16971-6B85-4D44-824B-BDD22065D753}" destId="{948E49D3-51BB-404B-9CD8-D3D21259E5F5}" srcOrd="0" destOrd="0" presId="urn:microsoft.com/office/officeart/2024/3/layout/verticalVisualTextBlock1"/>
    <dgm:cxn modelId="{26CF8B2D-13CC-0746-8FA7-FA4C5E7A9F6C}" type="presOf" srcId="{23CCE4F4-D6A5-FD48-9E5F-5F6376E0B975}" destId="{DFEB79F6-4A92-45CD-987D-C96041A7C467}" srcOrd="0" destOrd="0" presId="urn:microsoft.com/office/officeart/2024/3/layout/verticalVisualTextBlock1"/>
    <dgm:cxn modelId="{0093CC2E-98F7-A746-8B9C-FAB475A7A0DC}" srcId="{CB4B6955-1200-FC40-91C0-C7134701CCA2}" destId="{F2B9D3D3-0E2E-5F4C-8D87-E466408ED85D}" srcOrd="0" destOrd="0" parTransId="{3E5A97CC-376E-E647-9A96-F987CAFC1BE6}" sibTransId="{3A7DE7FF-97A3-854B-9DA6-AB260AEC77B3}"/>
    <dgm:cxn modelId="{20C6C246-5A12-5543-9E52-13F2A95355C0}" srcId="{AFC16971-6B85-4D44-824B-BDD22065D753}" destId="{3FC22EB6-43F8-6B42-BFF0-E8B6BC35A976}" srcOrd="0" destOrd="0" parTransId="{A2466E02-0E60-1545-816C-F8E235857626}" sibTransId="{DED5C063-0C99-C745-9BAB-20A4AAF9C078}"/>
    <dgm:cxn modelId="{5CB6CE51-5921-2949-9AF1-B371C8917FDC}" type="presOf" srcId="{837624F8-F714-DD45-B0AA-6AB926A51FE8}" destId="{694B26DD-5AE9-4497-ACE3-12932AF92851}" srcOrd="0" destOrd="0" presId="urn:microsoft.com/office/officeart/2024/3/layout/verticalVisualTextBlock1"/>
    <dgm:cxn modelId="{D940EC93-10DC-824F-999B-E6D47584ED1E}" type="presOf" srcId="{CB4B6955-1200-FC40-91C0-C7134701CCA2}" destId="{C31BF9F7-4964-4EB6-AA1B-47486A625C0F}" srcOrd="0" destOrd="0" presId="urn:microsoft.com/office/officeart/2024/3/layout/verticalVisualTextBlock1"/>
    <dgm:cxn modelId="{10A237A0-E279-6E48-85F3-77B879DCA109}" type="presOf" srcId="{DCC7027D-05B9-D44B-A773-874C7669888C}" destId="{2D6A2058-26C5-4AC5-B5B7-56941B933862}" srcOrd="0" destOrd="0" presId="urn:microsoft.com/office/officeart/2024/3/layout/verticalVisualTextBlock1"/>
    <dgm:cxn modelId="{95980CAC-EE5F-BA40-91C2-807C3AEA2B49}" type="presOf" srcId="{54585F3B-22EA-534C-8BE7-6A059DEB1DB6}" destId="{262765DF-9CE2-4DE3-BED6-7CE04A302EA7}" srcOrd="0" destOrd="0" presId="urn:microsoft.com/office/officeart/2024/3/layout/verticalVisualTextBlock1"/>
    <dgm:cxn modelId="{7F439FD6-458B-104D-814D-0E0A996181B4}" type="presOf" srcId="{1BA11105-10E7-0847-992B-8D697F569F0A}" destId="{C3338ECA-DC0B-407C-A882-2F046A8E6090}" srcOrd="0" destOrd="0" presId="urn:microsoft.com/office/officeart/2024/3/layout/verticalVisualTextBlock1"/>
    <dgm:cxn modelId="{EA091355-4859-E247-941E-52E98AE6EF8E}" type="presParOf" srcId="{DFEB79F6-4A92-45CD-987D-C96041A7C467}" destId="{692CF9AB-9AE7-4402-960E-5D1B1F29FABD}" srcOrd="0" destOrd="0" presId="urn:microsoft.com/office/officeart/2024/3/layout/verticalVisualTextBlock1"/>
    <dgm:cxn modelId="{B1004489-F01E-5347-8D16-893D52294826}" type="presParOf" srcId="{692CF9AB-9AE7-4402-960E-5D1B1F29FABD}" destId="{2FEE4542-AD1F-467E-BE07-E14DC15CDA02}" srcOrd="0" destOrd="0" presId="urn:microsoft.com/office/officeart/2024/3/layout/verticalVisualTextBlock1"/>
    <dgm:cxn modelId="{1ECA89AA-9AAE-924C-A23A-F1DC57A761A9}" type="presParOf" srcId="{692CF9AB-9AE7-4402-960E-5D1B1F29FABD}" destId="{C31BF9F7-4964-4EB6-AA1B-47486A625C0F}" srcOrd="1" destOrd="0" presId="urn:microsoft.com/office/officeart/2024/3/layout/verticalVisualTextBlock1"/>
    <dgm:cxn modelId="{82EB8998-FE6A-9B41-8F20-1248838C3E72}" type="presParOf" srcId="{692CF9AB-9AE7-4402-960E-5D1B1F29FABD}" destId="{D4E7C53E-9CAB-42F0-91E5-42F37CB09DB7}" srcOrd="2" destOrd="0" presId="urn:microsoft.com/office/officeart/2024/3/layout/verticalVisualTextBlock1"/>
    <dgm:cxn modelId="{C4C5A9EB-8CF2-2644-A9D6-6FF507C0F89D}" type="presParOf" srcId="{DFEB79F6-4A92-45CD-987D-C96041A7C467}" destId="{2D6A2058-26C5-4AC5-B5B7-56941B933862}" srcOrd="1" destOrd="0" presId="urn:microsoft.com/office/officeart/2024/3/layout/verticalVisualTextBlock1"/>
    <dgm:cxn modelId="{291BACF5-3C08-1B46-8337-7C5C94E5F9FC}" type="presParOf" srcId="{DFEB79F6-4A92-45CD-987D-C96041A7C467}" destId="{889C039A-3BB8-4819-89FD-FF1FB22121D3}" srcOrd="2" destOrd="0" presId="urn:microsoft.com/office/officeart/2024/3/layout/verticalVisualTextBlock1"/>
    <dgm:cxn modelId="{6F56922D-01D3-5648-822D-8DF32174226E}" type="presParOf" srcId="{889C039A-3BB8-4819-89FD-FF1FB22121D3}" destId="{0A6888C2-A6D3-4B6B-B011-0DD06F55F040}" srcOrd="0" destOrd="0" presId="urn:microsoft.com/office/officeart/2024/3/layout/verticalVisualTextBlock1"/>
    <dgm:cxn modelId="{18A6441D-E5CF-9247-B22C-ED1369B580BB}" type="presParOf" srcId="{889C039A-3BB8-4819-89FD-FF1FB22121D3}" destId="{948E49D3-51BB-404B-9CD8-D3D21259E5F5}" srcOrd="1" destOrd="0" presId="urn:microsoft.com/office/officeart/2024/3/layout/verticalVisualTextBlock1"/>
    <dgm:cxn modelId="{1B8D724E-30E3-7C43-B4E7-967DD15FECD2}" type="presParOf" srcId="{889C039A-3BB8-4819-89FD-FF1FB22121D3}" destId="{E98CF34A-401F-47E9-8AE2-7FD08A27A712}" srcOrd="2" destOrd="0" presId="urn:microsoft.com/office/officeart/2024/3/layout/verticalVisualTextBlock1"/>
    <dgm:cxn modelId="{B50067D3-1938-F74D-8F72-F1DFC0A4844D}" type="presParOf" srcId="{DFEB79F6-4A92-45CD-987D-C96041A7C467}" destId="{262765DF-9CE2-4DE3-BED6-7CE04A302EA7}" srcOrd="3" destOrd="0" presId="urn:microsoft.com/office/officeart/2024/3/layout/verticalVisualTextBlock1"/>
    <dgm:cxn modelId="{363553A0-AB81-6940-999A-C650372F633F}" type="presParOf" srcId="{DFEB79F6-4A92-45CD-987D-C96041A7C467}" destId="{FC05B643-C564-4C2C-B18E-1BAE670A8ACC}" srcOrd="4" destOrd="0" presId="urn:microsoft.com/office/officeart/2024/3/layout/verticalVisualTextBlock1"/>
    <dgm:cxn modelId="{FE11E3BD-BD1C-034D-A6FF-33E153C63BD5}" type="presParOf" srcId="{FC05B643-C564-4C2C-B18E-1BAE670A8ACC}" destId="{C0A826F7-9FB1-4C7B-BB01-F92866B3D6B9}" srcOrd="0" destOrd="0" presId="urn:microsoft.com/office/officeart/2024/3/layout/verticalVisualTextBlock1"/>
    <dgm:cxn modelId="{FCE37176-B9B0-2F40-A323-EB6B612497EF}" type="presParOf" srcId="{FC05B643-C564-4C2C-B18E-1BAE670A8ACC}" destId="{694B26DD-5AE9-4497-ACE3-12932AF92851}" srcOrd="1" destOrd="0" presId="urn:microsoft.com/office/officeart/2024/3/layout/verticalVisualTextBlock1"/>
    <dgm:cxn modelId="{39A629AD-91FD-094F-A300-87BF816D31D4}" type="presParOf" srcId="{FC05B643-C564-4C2C-B18E-1BAE670A8ACC}" destId="{C3338ECA-DC0B-407C-A882-2F046A8E6090}"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B0AE2B-0001-4350-B17D-69A6039E9190}"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1FD96B98-6173-44DE-B224-E92A7F3EC488}">
      <dgm:prSet/>
      <dgm:spPr/>
      <dgm:t>
        <a:bodyPr/>
        <a:lstStyle/>
        <a:p>
          <a:pPr>
            <a:lnSpc>
              <a:spcPct val="100000"/>
            </a:lnSpc>
            <a:defRPr b="1"/>
          </a:pPr>
          <a:r>
            <a:rPr lang="en-US" dirty="0"/>
            <a:t>Data-Driven Insights</a:t>
          </a:r>
        </a:p>
      </dgm:t>
    </dgm:pt>
    <dgm:pt modelId="{BA3A031D-B523-4673-A8A2-0D00B4DB8D4D}" type="parTrans" cxnId="{E5A732B3-376B-43FF-8E40-9B59C4768607}">
      <dgm:prSet/>
      <dgm:spPr/>
      <dgm:t>
        <a:bodyPr/>
        <a:lstStyle/>
        <a:p>
          <a:endParaRPr lang="en-US"/>
        </a:p>
      </dgm:t>
    </dgm:pt>
    <dgm:pt modelId="{3489C1C6-67E1-4A39-9E8D-BD48C5826AB8}" type="sibTrans" cxnId="{E5A732B3-376B-43FF-8E40-9B59C4768607}">
      <dgm:prSet/>
      <dgm:spPr/>
      <dgm:t>
        <a:bodyPr/>
        <a:lstStyle/>
        <a:p>
          <a:pPr>
            <a:lnSpc>
              <a:spcPct val="100000"/>
            </a:lnSpc>
            <a:defRPr b="1"/>
          </a:pPr>
          <a:endParaRPr lang="en-US"/>
        </a:p>
      </dgm:t>
    </dgm:pt>
    <dgm:pt modelId="{5BF6EED0-9A10-47F7-998D-58141492308E}">
      <dgm:prSet/>
      <dgm:spPr/>
      <dgm:t>
        <a:bodyPr/>
        <a:lstStyle/>
        <a:p>
          <a:pPr>
            <a:lnSpc>
              <a:spcPct val="100000"/>
            </a:lnSpc>
          </a:pPr>
          <a:r>
            <a:rPr lang="en-US" dirty="0"/>
            <a:t>Our analysis uncovers valuable insights that can lead to informed decision-making by the leadership team.</a:t>
          </a:r>
        </a:p>
      </dgm:t>
    </dgm:pt>
    <dgm:pt modelId="{A167B7F6-7BD9-46BD-9E00-80B2DAFF1241}" type="parTrans" cxnId="{ED39A188-8C89-4C57-A02B-E6B20D6BBDC2}">
      <dgm:prSet/>
      <dgm:spPr/>
      <dgm:t>
        <a:bodyPr/>
        <a:lstStyle/>
        <a:p>
          <a:endParaRPr lang="en-US"/>
        </a:p>
      </dgm:t>
    </dgm:pt>
    <dgm:pt modelId="{30B0388E-4058-495C-85DB-8FDAA46A568A}" type="sibTrans" cxnId="{ED39A188-8C89-4C57-A02B-E6B20D6BBDC2}">
      <dgm:prSet/>
      <dgm:spPr/>
      <dgm:t>
        <a:bodyPr/>
        <a:lstStyle/>
        <a:p>
          <a:endParaRPr lang="en-US"/>
        </a:p>
      </dgm:t>
    </dgm:pt>
    <dgm:pt modelId="{ED820FC5-BF6E-4CAF-98DC-7AD4BFEFC836}">
      <dgm:prSet/>
      <dgm:spPr/>
      <dgm:t>
        <a:bodyPr/>
        <a:lstStyle/>
        <a:p>
          <a:pPr>
            <a:lnSpc>
              <a:spcPct val="100000"/>
            </a:lnSpc>
            <a:defRPr b="1"/>
          </a:pPr>
          <a:r>
            <a:rPr lang="en-US" dirty="0"/>
            <a:t>Key Findings</a:t>
          </a:r>
        </a:p>
      </dgm:t>
    </dgm:pt>
    <dgm:pt modelId="{1E034BBF-9956-475C-9212-F4A2A15C308F}" type="parTrans" cxnId="{1034236A-2F95-4756-907A-8DEE77DDFCFD}">
      <dgm:prSet/>
      <dgm:spPr/>
      <dgm:t>
        <a:bodyPr/>
        <a:lstStyle/>
        <a:p>
          <a:endParaRPr lang="en-US"/>
        </a:p>
      </dgm:t>
    </dgm:pt>
    <dgm:pt modelId="{AE5CA11D-73A9-4AEA-924E-127A3F43FAF9}" type="sibTrans" cxnId="{1034236A-2F95-4756-907A-8DEE77DDFCFD}">
      <dgm:prSet/>
      <dgm:spPr/>
      <dgm:t>
        <a:bodyPr/>
        <a:lstStyle/>
        <a:p>
          <a:pPr>
            <a:lnSpc>
              <a:spcPct val="100000"/>
            </a:lnSpc>
            <a:defRPr b="1"/>
          </a:pPr>
          <a:endParaRPr lang="en-US"/>
        </a:p>
      </dgm:t>
    </dgm:pt>
    <dgm:pt modelId="{E1016157-CF88-4201-9038-E9C14A68CF14}">
      <dgm:prSet/>
      <dgm:spPr/>
      <dgm:t>
        <a:bodyPr/>
        <a:lstStyle/>
        <a:p>
          <a:pPr>
            <a:lnSpc>
              <a:spcPct val="100000"/>
            </a:lnSpc>
          </a:pPr>
          <a:r>
            <a:rPr lang="en-US" dirty="0"/>
            <a:t>Addressing the key findings from our analysis is essential for improving IT support services effectively.</a:t>
          </a:r>
        </a:p>
      </dgm:t>
    </dgm:pt>
    <dgm:pt modelId="{990E0D99-E628-4BC6-96EA-4353634234F8}" type="parTrans" cxnId="{7D8E9515-4BEA-49F1-B084-4BCF36D68277}">
      <dgm:prSet/>
      <dgm:spPr/>
      <dgm:t>
        <a:bodyPr/>
        <a:lstStyle/>
        <a:p>
          <a:endParaRPr lang="en-US"/>
        </a:p>
      </dgm:t>
    </dgm:pt>
    <dgm:pt modelId="{F01DBD6F-04B8-470F-93D6-C0170639099E}" type="sibTrans" cxnId="{7D8E9515-4BEA-49F1-B084-4BCF36D68277}">
      <dgm:prSet/>
      <dgm:spPr/>
      <dgm:t>
        <a:bodyPr/>
        <a:lstStyle/>
        <a:p>
          <a:endParaRPr lang="en-US"/>
        </a:p>
      </dgm:t>
    </dgm:pt>
    <dgm:pt modelId="{C683FF5D-209D-4438-A67A-A15F76893754}">
      <dgm:prSet/>
      <dgm:spPr/>
      <dgm:t>
        <a:bodyPr/>
        <a:lstStyle/>
        <a:p>
          <a:pPr>
            <a:lnSpc>
              <a:spcPct val="100000"/>
            </a:lnSpc>
            <a:defRPr b="1"/>
          </a:pPr>
          <a:r>
            <a:rPr lang="en-US" dirty="0"/>
            <a:t>Enhanced User Satisfaction</a:t>
          </a:r>
        </a:p>
      </dgm:t>
    </dgm:pt>
    <dgm:pt modelId="{1AE3F14B-0A00-403A-90A3-468F4BAA097C}" type="parTrans" cxnId="{A8D47700-0C38-4A93-8BAB-BFF0107C15E2}">
      <dgm:prSet/>
      <dgm:spPr/>
      <dgm:t>
        <a:bodyPr/>
        <a:lstStyle/>
        <a:p>
          <a:endParaRPr lang="en-US"/>
        </a:p>
      </dgm:t>
    </dgm:pt>
    <dgm:pt modelId="{5AB5A248-5754-4997-BC9B-C41A5C33DF32}" type="sibTrans" cxnId="{A8D47700-0C38-4A93-8BAB-BFF0107C15E2}">
      <dgm:prSet/>
      <dgm:spPr/>
      <dgm:t>
        <a:bodyPr/>
        <a:lstStyle/>
        <a:p>
          <a:endParaRPr lang="en-US"/>
        </a:p>
      </dgm:t>
    </dgm:pt>
    <dgm:pt modelId="{E7C63DA6-9A2C-452A-B445-E44F7D81E421}">
      <dgm:prSet/>
      <dgm:spPr/>
      <dgm:t>
        <a:bodyPr/>
        <a:lstStyle/>
        <a:p>
          <a:pPr>
            <a:lnSpc>
              <a:spcPct val="100000"/>
            </a:lnSpc>
          </a:pPr>
          <a:r>
            <a:rPr lang="en-US" dirty="0"/>
            <a:t>Implementing our recommendations can significantly enhance user satisfaction and overall IT service experience.</a:t>
          </a:r>
        </a:p>
      </dgm:t>
    </dgm:pt>
    <dgm:pt modelId="{28F9FB2E-B4FC-44D6-AC04-1E9F0775FE79}" type="parTrans" cxnId="{C5D2B90B-B5D1-4718-917F-395130F91D78}">
      <dgm:prSet/>
      <dgm:spPr/>
      <dgm:t>
        <a:bodyPr/>
        <a:lstStyle/>
        <a:p>
          <a:endParaRPr lang="en-US"/>
        </a:p>
      </dgm:t>
    </dgm:pt>
    <dgm:pt modelId="{770A34DE-654B-45F4-A243-8E26394426CB}" type="sibTrans" cxnId="{C5D2B90B-B5D1-4718-917F-395130F91D78}">
      <dgm:prSet/>
      <dgm:spPr/>
      <dgm:t>
        <a:bodyPr/>
        <a:lstStyle/>
        <a:p>
          <a:endParaRPr lang="en-US"/>
        </a:p>
      </dgm:t>
    </dgm:pt>
    <dgm:pt modelId="{ED9A129D-1AB6-6249-9345-5F31475A5EA8}" type="pres">
      <dgm:prSet presAssocID="{D3B0AE2B-0001-4350-B17D-69A6039E9190}" presName="Name0" presStyleCnt="0">
        <dgm:presLayoutVars>
          <dgm:dir/>
          <dgm:resizeHandles val="exact"/>
        </dgm:presLayoutVars>
      </dgm:prSet>
      <dgm:spPr/>
    </dgm:pt>
    <dgm:pt modelId="{4573A6B9-120A-C54B-A7BF-41916A8F5111}" type="pres">
      <dgm:prSet presAssocID="{1FD96B98-6173-44DE-B224-E92A7F3EC488}" presName="compNode" presStyleCnt="0"/>
      <dgm:spPr/>
    </dgm:pt>
    <dgm:pt modelId="{1199AAC5-0DE3-2241-AB92-D87D33408081}" type="pres">
      <dgm:prSet presAssocID="{1FD96B98-6173-44DE-B224-E92A7F3EC488}" presName="pictRect" presStyleLbl="revTx" presStyleIdx="0" presStyleCnt="6">
        <dgm:presLayoutVars>
          <dgm:chMax val="0"/>
          <dgm:bulletEnabled/>
        </dgm:presLayoutVars>
      </dgm:prSet>
      <dgm:spPr/>
    </dgm:pt>
    <dgm:pt modelId="{916B010F-2EB2-9F42-A3A3-F2174692CE48}" type="pres">
      <dgm:prSet presAssocID="{1FD96B98-6173-44DE-B224-E92A7F3EC488}" presName="textRect" presStyleLbl="revTx" presStyleIdx="1" presStyleCnt="6">
        <dgm:presLayoutVars>
          <dgm:bulletEnabled/>
        </dgm:presLayoutVars>
      </dgm:prSet>
      <dgm:spPr/>
    </dgm:pt>
    <dgm:pt modelId="{0AAF541D-5418-8B4D-91AF-1288F0D925E6}" type="pres">
      <dgm:prSet presAssocID="{3489C1C6-67E1-4A39-9E8D-BD48C5826AB8}" presName="sibTrans" presStyleLbl="sibTrans2D1" presStyleIdx="0" presStyleCnt="0"/>
      <dgm:spPr/>
    </dgm:pt>
    <dgm:pt modelId="{15D5486D-3F76-7648-AC87-DF1957EF7EBC}" type="pres">
      <dgm:prSet presAssocID="{ED820FC5-BF6E-4CAF-98DC-7AD4BFEFC836}" presName="compNode" presStyleCnt="0"/>
      <dgm:spPr/>
    </dgm:pt>
    <dgm:pt modelId="{0FFAF85B-103A-7B45-8A98-51B158C7E7D7}" type="pres">
      <dgm:prSet presAssocID="{ED820FC5-BF6E-4CAF-98DC-7AD4BFEFC836}" presName="pictRect" presStyleLbl="revTx" presStyleIdx="2" presStyleCnt="6">
        <dgm:presLayoutVars>
          <dgm:chMax val="0"/>
          <dgm:bulletEnabled/>
        </dgm:presLayoutVars>
      </dgm:prSet>
      <dgm:spPr/>
    </dgm:pt>
    <dgm:pt modelId="{70979356-16DD-5045-8E99-38D22C873DCA}" type="pres">
      <dgm:prSet presAssocID="{ED820FC5-BF6E-4CAF-98DC-7AD4BFEFC836}" presName="textRect" presStyleLbl="revTx" presStyleIdx="3" presStyleCnt="6">
        <dgm:presLayoutVars>
          <dgm:bulletEnabled/>
        </dgm:presLayoutVars>
      </dgm:prSet>
      <dgm:spPr/>
    </dgm:pt>
    <dgm:pt modelId="{CDA6B286-9276-634F-986E-E9516F0FC219}" type="pres">
      <dgm:prSet presAssocID="{AE5CA11D-73A9-4AEA-924E-127A3F43FAF9}" presName="sibTrans" presStyleLbl="sibTrans2D1" presStyleIdx="0" presStyleCnt="0"/>
      <dgm:spPr/>
    </dgm:pt>
    <dgm:pt modelId="{FE8181FC-C430-6E43-8B5C-9FC25F22783D}" type="pres">
      <dgm:prSet presAssocID="{C683FF5D-209D-4438-A67A-A15F76893754}" presName="compNode" presStyleCnt="0"/>
      <dgm:spPr/>
    </dgm:pt>
    <dgm:pt modelId="{FF0DB83C-BE65-CD49-9F6E-E24608A13BAE}" type="pres">
      <dgm:prSet presAssocID="{C683FF5D-209D-4438-A67A-A15F76893754}" presName="pictRect" presStyleLbl="revTx" presStyleIdx="4" presStyleCnt="6">
        <dgm:presLayoutVars>
          <dgm:chMax val="0"/>
          <dgm:bulletEnabled/>
        </dgm:presLayoutVars>
      </dgm:prSet>
      <dgm:spPr/>
    </dgm:pt>
    <dgm:pt modelId="{D03B98B8-F620-6549-857B-3D9358A3FFAC}" type="pres">
      <dgm:prSet presAssocID="{C683FF5D-209D-4438-A67A-A15F76893754}" presName="textRect" presStyleLbl="revTx" presStyleIdx="5" presStyleCnt="6">
        <dgm:presLayoutVars>
          <dgm:bulletEnabled/>
        </dgm:presLayoutVars>
      </dgm:prSet>
      <dgm:spPr/>
    </dgm:pt>
  </dgm:ptLst>
  <dgm:cxnLst>
    <dgm:cxn modelId="{A8D47700-0C38-4A93-8BAB-BFF0107C15E2}" srcId="{D3B0AE2B-0001-4350-B17D-69A6039E9190}" destId="{C683FF5D-209D-4438-A67A-A15F76893754}" srcOrd="2" destOrd="0" parTransId="{1AE3F14B-0A00-403A-90A3-468F4BAA097C}" sibTransId="{5AB5A248-5754-4997-BC9B-C41A5C33DF32}"/>
    <dgm:cxn modelId="{C5D2B90B-B5D1-4718-917F-395130F91D78}" srcId="{C683FF5D-209D-4438-A67A-A15F76893754}" destId="{E7C63DA6-9A2C-452A-B445-E44F7D81E421}" srcOrd="0" destOrd="0" parTransId="{28F9FB2E-B4FC-44D6-AC04-1E9F0775FE79}" sibTransId="{770A34DE-654B-45F4-A243-8E26394426CB}"/>
    <dgm:cxn modelId="{7D8E9515-4BEA-49F1-B084-4BCF36D68277}" srcId="{ED820FC5-BF6E-4CAF-98DC-7AD4BFEFC836}" destId="{E1016157-CF88-4201-9038-E9C14A68CF14}" srcOrd="0" destOrd="0" parTransId="{990E0D99-E628-4BC6-96EA-4353634234F8}" sibTransId="{F01DBD6F-04B8-470F-93D6-C0170639099E}"/>
    <dgm:cxn modelId="{D0A7463E-9023-CE4F-8478-16F1649D9B68}" type="presOf" srcId="{E7C63DA6-9A2C-452A-B445-E44F7D81E421}" destId="{D03B98B8-F620-6549-857B-3D9358A3FFAC}" srcOrd="0" destOrd="0" presId="urn:microsoft.com/office/officeart/2024/3/layout/hArchList1"/>
    <dgm:cxn modelId="{67A1A05B-F3CA-674A-A3D3-723681A0B462}" type="presOf" srcId="{D3B0AE2B-0001-4350-B17D-69A6039E9190}" destId="{ED9A129D-1AB6-6249-9345-5F31475A5EA8}" srcOrd="0" destOrd="0" presId="urn:microsoft.com/office/officeart/2024/3/layout/hArchList1"/>
    <dgm:cxn modelId="{3E4F7160-18A8-7D45-AD6C-8E77B50FDA64}" type="presOf" srcId="{5BF6EED0-9A10-47F7-998D-58141492308E}" destId="{916B010F-2EB2-9F42-A3A3-F2174692CE48}" srcOrd="0" destOrd="0" presId="urn:microsoft.com/office/officeart/2024/3/layout/hArchList1"/>
    <dgm:cxn modelId="{1034236A-2F95-4756-907A-8DEE77DDFCFD}" srcId="{D3B0AE2B-0001-4350-B17D-69A6039E9190}" destId="{ED820FC5-BF6E-4CAF-98DC-7AD4BFEFC836}" srcOrd="1" destOrd="0" parTransId="{1E034BBF-9956-475C-9212-F4A2A15C308F}" sibTransId="{AE5CA11D-73A9-4AEA-924E-127A3F43FAF9}"/>
    <dgm:cxn modelId="{22D7F44D-05BF-C342-B01B-8E5FFF2BCD45}" type="presOf" srcId="{3489C1C6-67E1-4A39-9E8D-BD48C5826AB8}" destId="{0AAF541D-5418-8B4D-91AF-1288F0D925E6}" srcOrd="0" destOrd="0" presId="urn:microsoft.com/office/officeart/2024/3/layout/hArchList1"/>
    <dgm:cxn modelId="{EDA3D852-7455-9E48-8D75-E0F901F31082}" type="presOf" srcId="{C683FF5D-209D-4438-A67A-A15F76893754}" destId="{FF0DB83C-BE65-CD49-9F6E-E24608A13BAE}" srcOrd="0" destOrd="0" presId="urn:microsoft.com/office/officeart/2024/3/layout/hArchList1"/>
    <dgm:cxn modelId="{ED39A188-8C89-4C57-A02B-E6B20D6BBDC2}" srcId="{1FD96B98-6173-44DE-B224-E92A7F3EC488}" destId="{5BF6EED0-9A10-47F7-998D-58141492308E}" srcOrd="0" destOrd="0" parTransId="{A167B7F6-7BD9-46BD-9E00-80B2DAFF1241}" sibTransId="{30B0388E-4058-495C-85DB-8FDAA46A568A}"/>
    <dgm:cxn modelId="{F20BECA3-D046-8D4A-B68A-610F7ADA35AA}" type="presOf" srcId="{AE5CA11D-73A9-4AEA-924E-127A3F43FAF9}" destId="{CDA6B286-9276-634F-986E-E9516F0FC219}" srcOrd="0" destOrd="0" presId="urn:microsoft.com/office/officeart/2024/3/layout/hArchList1"/>
    <dgm:cxn modelId="{254020A8-FE8B-9141-92B4-D269CA50A323}" type="presOf" srcId="{1FD96B98-6173-44DE-B224-E92A7F3EC488}" destId="{1199AAC5-0DE3-2241-AB92-D87D33408081}" srcOrd="0" destOrd="0" presId="urn:microsoft.com/office/officeart/2024/3/layout/hArchList1"/>
    <dgm:cxn modelId="{E5A732B3-376B-43FF-8E40-9B59C4768607}" srcId="{D3B0AE2B-0001-4350-B17D-69A6039E9190}" destId="{1FD96B98-6173-44DE-B224-E92A7F3EC488}" srcOrd="0" destOrd="0" parTransId="{BA3A031D-B523-4673-A8A2-0D00B4DB8D4D}" sibTransId="{3489C1C6-67E1-4A39-9E8D-BD48C5826AB8}"/>
    <dgm:cxn modelId="{0EE2FEBC-6113-B642-A2AF-0A1AEE072867}" type="presOf" srcId="{ED820FC5-BF6E-4CAF-98DC-7AD4BFEFC836}" destId="{0FFAF85B-103A-7B45-8A98-51B158C7E7D7}" srcOrd="0" destOrd="0" presId="urn:microsoft.com/office/officeart/2024/3/layout/hArchList1"/>
    <dgm:cxn modelId="{6E6D73C6-2339-EB4F-913B-BF3A26F66748}" type="presOf" srcId="{E1016157-CF88-4201-9038-E9C14A68CF14}" destId="{70979356-16DD-5045-8E99-38D22C873DCA}" srcOrd="0" destOrd="0" presId="urn:microsoft.com/office/officeart/2024/3/layout/hArchList1"/>
    <dgm:cxn modelId="{FE1C3D60-3D71-5642-BCF4-CC5EC0B13D47}" type="presParOf" srcId="{ED9A129D-1AB6-6249-9345-5F31475A5EA8}" destId="{4573A6B9-120A-C54B-A7BF-41916A8F5111}" srcOrd="0" destOrd="0" presId="urn:microsoft.com/office/officeart/2024/3/layout/hArchList1"/>
    <dgm:cxn modelId="{EE611ADB-7924-A54D-90FF-1524D0B58B40}" type="presParOf" srcId="{4573A6B9-120A-C54B-A7BF-41916A8F5111}" destId="{1199AAC5-0DE3-2241-AB92-D87D33408081}" srcOrd="0" destOrd="0" presId="urn:microsoft.com/office/officeart/2024/3/layout/hArchList1"/>
    <dgm:cxn modelId="{2F6B0C4C-86EC-6E4F-99F6-78D9BCD23330}" type="presParOf" srcId="{4573A6B9-120A-C54B-A7BF-41916A8F5111}" destId="{916B010F-2EB2-9F42-A3A3-F2174692CE48}" srcOrd="1" destOrd="0" presId="urn:microsoft.com/office/officeart/2024/3/layout/hArchList1"/>
    <dgm:cxn modelId="{B1856C5D-4928-2D4F-BABA-61C27E27FE8D}" type="presParOf" srcId="{ED9A129D-1AB6-6249-9345-5F31475A5EA8}" destId="{0AAF541D-5418-8B4D-91AF-1288F0D925E6}" srcOrd="1" destOrd="0" presId="urn:microsoft.com/office/officeart/2024/3/layout/hArchList1"/>
    <dgm:cxn modelId="{56CAE814-EE77-3E4E-9A17-B25A03483FED}" type="presParOf" srcId="{ED9A129D-1AB6-6249-9345-5F31475A5EA8}" destId="{15D5486D-3F76-7648-AC87-DF1957EF7EBC}" srcOrd="2" destOrd="0" presId="urn:microsoft.com/office/officeart/2024/3/layout/hArchList1"/>
    <dgm:cxn modelId="{EAFAE3BC-0068-FE40-B66B-F00AD7C2039D}" type="presParOf" srcId="{15D5486D-3F76-7648-AC87-DF1957EF7EBC}" destId="{0FFAF85B-103A-7B45-8A98-51B158C7E7D7}" srcOrd="0" destOrd="0" presId="urn:microsoft.com/office/officeart/2024/3/layout/hArchList1"/>
    <dgm:cxn modelId="{726B8F3A-3C84-4E4D-9715-BB4E112430CC}" type="presParOf" srcId="{15D5486D-3F76-7648-AC87-DF1957EF7EBC}" destId="{70979356-16DD-5045-8E99-38D22C873DCA}" srcOrd="1" destOrd="0" presId="urn:microsoft.com/office/officeart/2024/3/layout/hArchList1"/>
    <dgm:cxn modelId="{6D5512B2-49AB-5A44-A1A3-48F4B32E125F}" type="presParOf" srcId="{ED9A129D-1AB6-6249-9345-5F31475A5EA8}" destId="{CDA6B286-9276-634F-986E-E9516F0FC219}" srcOrd="3" destOrd="0" presId="urn:microsoft.com/office/officeart/2024/3/layout/hArchList1"/>
    <dgm:cxn modelId="{70633970-8B9A-054E-8B96-4F2DFC5C83BD}" type="presParOf" srcId="{ED9A129D-1AB6-6249-9345-5F31475A5EA8}" destId="{FE8181FC-C430-6E43-8B5C-9FC25F22783D}" srcOrd="4" destOrd="0" presId="urn:microsoft.com/office/officeart/2024/3/layout/hArchList1"/>
    <dgm:cxn modelId="{B28DA797-98FE-0849-A6EB-81FE2FC84FDC}" type="presParOf" srcId="{FE8181FC-C430-6E43-8B5C-9FC25F22783D}" destId="{FF0DB83C-BE65-CD49-9F6E-E24608A13BAE}" srcOrd="0" destOrd="0" presId="urn:microsoft.com/office/officeart/2024/3/layout/hArchList1"/>
    <dgm:cxn modelId="{0BF456A3-89A3-E247-AE9D-9BB081C69A98}" type="presParOf" srcId="{FE8181FC-C430-6E43-8B5C-9FC25F22783D}" destId="{D03B98B8-F620-6549-857B-3D9358A3FFA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E4542-AD1F-467E-BE07-E14DC15CDA02}">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6501" r="6752" b="4"/>
          <a:stretch/>
        </a:blipFill>
        <a:ln>
          <a:noFill/>
        </a:ln>
        <a:effectLst/>
      </dsp:spPr>
      <dsp:style>
        <a:lnRef idx="0">
          <a:scrgbClr r="0" g="0" b="0"/>
        </a:lnRef>
        <a:fillRef idx="3">
          <a:scrgbClr r="0" g="0" b="0"/>
        </a:fillRef>
        <a:effectRef idx="2">
          <a:scrgbClr r="0" g="0" b="0"/>
        </a:effectRef>
        <a:fontRef idx="minor">
          <a:schemeClr val="lt1"/>
        </a:fontRef>
      </dsp:style>
    </dsp:sp>
    <dsp:sp modelId="{C31BF9F7-4964-4EB6-AA1B-47486A625C0F}">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User Education</a:t>
          </a:r>
        </a:p>
      </dsp:txBody>
      <dsp:txXfrm>
        <a:off x="1860960" y="0"/>
        <a:ext cx="5170775" cy="346241"/>
      </dsp:txXfrm>
    </dsp:sp>
    <dsp:sp modelId="{D4E7C53E-9CAB-42F0-91E5-42F37CB09DB7}">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Investing in user education can empower users, leading to fewer support tickets and improved IT efficiency.</a:t>
          </a:r>
        </a:p>
      </dsp:txBody>
      <dsp:txXfrm>
        <a:off x="1860960" y="346241"/>
        <a:ext cx="5170775" cy="1334718"/>
      </dsp:txXfrm>
    </dsp:sp>
    <dsp:sp modelId="{0A6888C2-A6D3-4B6B-B011-0DD06F55F040}">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9271" r="16979"/>
          <a:stretch/>
        </a:blipFill>
        <a:ln>
          <a:noFill/>
        </a:ln>
        <a:effectLst/>
      </dsp:spPr>
      <dsp:style>
        <a:lnRef idx="0">
          <a:scrgbClr r="0" g="0" b="0"/>
        </a:lnRef>
        <a:fillRef idx="3">
          <a:scrgbClr r="0" g="0" b="0"/>
        </a:fillRef>
        <a:effectRef idx="2">
          <a:scrgbClr r="0" g="0" b="0"/>
        </a:effectRef>
        <a:fontRef idx="minor">
          <a:schemeClr val="lt1"/>
        </a:fontRef>
      </dsp:style>
    </dsp:sp>
    <dsp:sp modelId="{948E49D3-51BB-404B-9CD8-D3D21259E5F5}">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Self-Service Options</a:t>
          </a:r>
        </a:p>
      </dsp:txBody>
      <dsp:txXfrm>
        <a:off x="1860960" y="1815436"/>
        <a:ext cx="5170775" cy="346241"/>
      </dsp:txXfrm>
    </dsp:sp>
    <dsp:sp modelId="{E98CF34A-401F-47E9-8AE2-7FD08A27A712}">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Implementing self-service options allows users to resolve issues independently, reducing the workload on IT support teams.</a:t>
          </a:r>
        </a:p>
      </dsp:txBody>
      <dsp:txXfrm>
        <a:off x="1860960" y="2161678"/>
        <a:ext cx="5170775" cy="1334718"/>
      </dsp:txXfrm>
    </dsp:sp>
    <dsp:sp modelId="{C0A826F7-9FB1-4C7B-BB01-F92866B3D6B9}">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58" r="25637" b="-7"/>
          <a:stretch/>
        </a:blipFill>
        <a:ln>
          <a:noFill/>
        </a:ln>
        <a:effectLst/>
      </dsp:spPr>
      <dsp:style>
        <a:lnRef idx="0">
          <a:scrgbClr r="0" g="0" b="0"/>
        </a:lnRef>
        <a:fillRef idx="3">
          <a:scrgbClr r="0" g="0" b="0"/>
        </a:fillRef>
        <a:effectRef idx="2">
          <a:scrgbClr r="0" g="0" b="0"/>
        </a:effectRef>
        <a:fontRef idx="minor">
          <a:schemeClr val="lt1"/>
        </a:fontRef>
      </dsp:style>
    </dsp:sp>
    <dsp:sp modelId="{694B26DD-5AE9-4497-ACE3-12932AF92851}">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Enhanced IT Support</a:t>
          </a:r>
        </a:p>
      </dsp:txBody>
      <dsp:txXfrm>
        <a:off x="1860960" y="3630873"/>
        <a:ext cx="5170775" cy="346241"/>
      </dsp:txXfrm>
    </dsp:sp>
    <dsp:sp modelId="{C3338ECA-DC0B-407C-A882-2F046A8E6090}">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Long-term goals focused on education and self-service can lead to more effective IT support and higher user satisfaction.</a:t>
          </a:r>
        </a:p>
      </dsp:txBody>
      <dsp:txXfrm>
        <a:off x="1860960" y="3977114"/>
        <a:ext cx="5170775" cy="1334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9AAC5-0DE3-2241-AB92-D87D33408081}">
      <dsp:nvSpPr>
        <dsp:cNvPr id="0" name=""/>
        <dsp:cNvSpPr/>
      </dsp:nvSpPr>
      <dsp:spPr>
        <a:xfrm>
          <a:off x="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Data-Driven Insights</a:t>
          </a:r>
        </a:p>
      </dsp:txBody>
      <dsp:txXfrm>
        <a:off x="0" y="0"/>
        <a:ext cx="3486150" cy="354472"/>
      </dsp:txXfrm>
    </dsp:sp>
    <dsp:sp modelId="{916B010F-2EB2-9F42-A3A3-F2174692CE48}">
      <dsp:nvSpPr>
        <dsp:cNvPr id="0" name=""/>
        <dsp:cNvSpPr/>
      </dsp:nvSpPr>
      <dsp:spPr>
        <a:xfrm>
          <a:off x="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Our analysis uncovers valuable insights that can lead to informed decision-making by the leadership team.</a:t>
          </a:r>
        </a:p>
      </dsp:txBody>
      <dsp:txXfrm>
        <a:off x="0" y="354472"/>
        <a:ext cx="3486150" cy="2090261"/>
      </dsp:txXfrm>
    </dsp:sp>
    <dsp:sp modelId="{0FFAF85B-103A-7B45-8A98-51B158C7E7D7}">
      <dsp:nvSpPr>
        <dsp:cNvPr id="0" name=""/>
        <dsp:cNvSpPr/>
      </dsp:nvSpPr>
      <dsp:spPr>
        <a:xfrm>
          <a:off x="3834765"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Key Findings</a:t>
          </a:r>
        </a:p>
      </dsp:txBody>
      <dsp:txXfrm>
        <a:off x="3834765" y="0"/>
        <a:ext cx="3486150" cy="354472"/>
      </dsp:txXfrm>
    </dsp:sp>
    <dsp:sp modelId="{70979356-16DD-5045-8E99-38D22C873DCA}">
      <dsp:nvSpPr>
        <dsp:cNvPr id="0" name=""/>
        <dsp:cNvSpPr/>
      </dsp:nvSpPr>
      <dsp:spPr>
        <a:xfrm>
          <a:off x="3834765"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Addressing the key findings from our analysis is essential for improving IT support services effectively.</a:t>
          </a:r>
        </a:p>
      </dsp:txBody>
      <dsp:txXfrm>
        <a:off x="3834765" y="354472"/>
        <a:ext cx="3486150" cy="2090261"/>
      </dsp:txXfrm>
    </dsp:sp>
    <dsp:sp modelId="{FF0DB83C-BE65-CD49-9F6E-E24608A13BAE}">
      <dsp:nvSpPr>
        <dsp:cNvPr id="0" name=""/>
        <dsp:cNvSpPr/>
      </dsp:nvSpPr>
      <dsp:spPr>
        <a:xfrm>
          <a:off x="766953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Enhanced User Satisfaction</a:t>
          </a:r>
        </a:p>
      </dsp:txBody>
      <dsp:txXfrm>
        <a:off x="7669530" y="0"/>
        <a:ext cx="3486150" cy="354472"/>
      </dsp:txXfrm>
    </dsp:sp>
    <dsp:sp modelId="{D03B98B8-F620-6549-857B-3D9358A3FFAC}">
      <dsp:nvSpPr>
        <dsp:cNvPr id="0" name=""/>
        <dsp:cNvSpPr/>
      </dsp:nvSpPr>
      <dsp:spPr>
        <a:xfrm>
          <a:off x="766953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Implementing our recommendations can significantly enhance user satisfaction and overall IT service experience.</a:t>
          </a:r>
        </a:p>
      </dsp:txBody>
      <dsp:txXfrm>
        <a:off x="7669530" y="354472"/>
        <a:ext cx="3486150" cy="209026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CBA1B-38FE-E84A-B4F7-B118F6A40E36}"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5B4DE-03E6-E34B-8066-DD370A0B2F0F}" type="slidenum">
              <a:rPr lang="en-US" smtClean="0"/>
              <a:t>‹#›</a:t>
            </a:fld>
            <a:endParaRPr lang="en-US"/>
          </a:p>
        </p:txBody>
      </p:sp>
    </p:spTree>
    <p:extLst>
      <p:ext uri="{BB962C8B-B14F-4D97-AF65-F5344CB8AC3E}">
        <p14:creationId xmlns:p14="http://schemas.microsoft.com/office/powerpoint/2010/main" val="3260826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1</a:t>
            </a:fld>
            <a:endParaRPr lang="en-US"/>
          </a:p>
        </p:txBody>
      </p:sp>
    </p:spTree>
    <p:extLst>
      <p:ext uri="{BB962C8B-B14F-4D97-AF65-F5344CB8AC3E}">
        <p14:creationId xmlns:p14="http://schemas.microsoft.com/office/powerpoint/2010/main" val="2896379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10</a:t>
            </a:fld>
            <a:endParaRPr lang="en-US"/>
          </a:p>
        </p:txBody>
      </p:sp>
    </p:spTree>
    <p:extLst>
      <p:ext uri="{BB962C8B-B14F-4D97-AF65-F5344CB8AC3E}">
        <p14:creationId xmlns:p14="http://schemas.microsoft.com/office/powerpoint/2010/main" val="382561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11</a:t>
            </a:fld>
            <a:endParaRPr lang="en-US"/>
          </a:p>
        </p:txBody>
      </p:sp>
    </p:spTree>
    <p:extLst>
      <p:ext uri="{BB962C8B-B14F-4D97-AF65-F5344CB8AC3E}">
        <p14:creationId xmlns:p14="http://schemas.microsoft.com/office/powerpoint/2010/main" val="361516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5B4DE-03E6-E34B-8066-DD370A0B2F0F}" type="slidenum">
              <a:rPr lang="en-US" smtClean="0"/>
              <a:t>12</a:t>
            </a:fld>
            <a:endParaRPr lang="en-US"/>
          </a:p>
        </p:txBody>
      </p:sp>
    </p:spTree>
    <p:extLst>
      <p:ext uri="{BB962C8B-B14F-4D97-AF65-F5344CB8AC3E}">
        <p14:creationId xmlns:p14="http://schemas.microsoft.com/office/powerpoint/2010/main" val="3904234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13</a:t>
            </a:fld>
            <a:endParaRPr lang="en-US"/>
          </a:p>
        </p:txBody>
      </p:sp>
    </p:spTree>
    <p:extLst>
      <p:ext uri="{BB962C8B-B14F-4D97-AF65-F5344CB8AC3E}">
        <p14:creationId xmlns:p14="http://schemas.microsoft.com/office/powerpoint/2010/main" val="294170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14</a:t>
            </a:fld>
            <a:endParaRPr lang="en-US"/>
          </a:p>
        </p:txBody>
      </p:sp>
    </p:spTree>
    <p:extLst>
      <p:ext uri="{BB962C8B-B14F-4D97-AF65-F5344CB8AC3E}">
        <p14:creationId xmlns:p14="http://schemas.microsoft.com/office/powerpoint/2010/main" val="1580363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15</a:t>
            </a:fld>
            <a:endParaRPr lang="en-US"/>
          </a:p>
        </p:txBody>
      </p:sp>
    </p:spTree>
    <p:extLst>
      <p:ext uri="{BB962C8B-B14F-4D97-AF65-F5344CB8AC3E}">
        <p14:creationId xmlns:p14="http://schemas.microsoft.com/office/powerpoint/2010/main" val="3880032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D654B-1B15-947C-39F5-51EB81A2C5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17218-EBDB-7AA5-B27C-F25F67B7A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8A728-B239-FF1C-6CEE-4F78603900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D0045-B86E-C141-C7EC-B22442A4E6C4}"/>
              </a:ext>
            </a:extLst>
          </p:cNvPr>
          <p:cNvSpPr>
            <a:spLocks noGrp="1"/>
          </p:cNvSpPr>
          <p:nvPr>
            <p:ph type="sldNum" sz="quarter" idx="5"/>
          </p:nvPr>
        </p:nvSpPr>
        <p:spPr/>
        <p:txBody>
          <a:bodyPr/>
          <a:lstStyle/>
          <a:p>
            <a:fld id="{1B16D739-7EFA-7C44-9B57-471670F9A293}" type="slidenum">
              <a:rPr lang="en-US" smtClean="0"/>
              <a:t>16</a:t>
            </a:fld>
            <a:endParaRPr lang="en-US"/>
          </a:p>
        </p:txBody>
      </p:sp>
    </p:spTree>
    <p:extLst>
      <p:ext uri="{BB962C8B-B14F-4D97-AF65-F5344CB8AC3E}">
        <p14:creationId xmlns:p14="http://schemas.microsoft.com/office/powerpoint/2010/main" val="3849411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5B4DE-03E6-E34B-8066-DD370A0B2F0F}" type="slidenum">
              <a:rPr lang="en-US" smtClean="0"/>
              <a:t>17</a:t>
            </a:fld>
            <a:endParaRPr lang="en-US"/>
          </a:p>
        </p:txBody>
      </p:sp>
    </p:spTree>
    <p:extLst>
      <p:ext uri="{BB962C8B-B14F-4D97-AF65-F5344CB8AC3E}">
        <p14:creationId xmlns:p14="http://schemas.microsoft.com/office/powerpoint/2010/main" val="2614225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5B4DE-03E6-E34B-8066-DD370A0B2F0F}" type="slidenum">
              <a:rPr lang="en-US" smtClean="0"/>
              <a:t>18</a:t>
            </a:fld>
            <a:endParaRPr lang="en-US"/>
          </a:p>
        </p:txBody>
      </p:sp>
    </p:spTree>
    <p:extLst>
      <p:ext uri="{BB962C8B-B14F-4D97-AF65-F5344CB8AC3E}">
        <p14:creationId xmlns:p14="http://schemas.microsoft.com/office/powerpoint/2010/main" val="3300859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19</a:t>
            </a:fld>
            <a:endParaRPr lang="en-US"/>
          </a:p>
        </p:txBody>
      </p:sp>
    </p:spTree>
    <p:extLst>
      <p:ext uri="{BB962C8B-B14F-4D97-AF65-F5344CB8AC3E}">
        <p14:creationId xmlns:p14="http://schemas.microsoft.com/office/powerpoint/2010/main" val="3692402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2</a:t>
            </a:fld>
            <a:endParaRPr lang="en-US"/>
          </a:p>
        </p:txBody>
      </p:sp>
    </p:spTree>
    <p:extLst>
      <p:ext uri="{BB962C8B-B14F-4D97-AF65-F5344CB8AC3E}">
        <p14:creationId xmlns:p14="http://schemas.microsoft.com/office/powerpoint/2010/main" val="1210909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20</a:t>
            </a:fld>
            <a:endParaRPr lang="en-US"/>
          </a:p>
        </p:txBody>
      </p:sp>
    </p:spTree>
    <p:extLst>
      <p:ext uri="{BB962C8B-B14F-4D97-AF65-F5344CB8AC3E}">
        <p14:creationId xmlns:p14="http://schemas.microsoft.com/office/powerpoint/2010/main" val="138748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5B4DE-03E6-E34B-8066-DD370A0B2F0F}" type="slidenum">
              <a:rPr lang="en-US" smtClean="0"/>
              <a:t>21</a:t>
            </a:fld>
            <a:endParaRPr lang="en-US"/>
          </a:p>
        </p:txBody>
      </p:sp>
    </p:spTree>
    <p:extLst>
      <p:ext uri="{BB962C8B-B14F-4D97-AF65-F5344CB8AC3E}">
        <p14:creationId xmlns:p14="http://schemas.microsoft.com/office/powerpoint/2010/main" val="119182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22</a:t>
            </a:fld>
            <a:endParaRPr lang="en-US"/>
          </a:p>
        </p:txBody>
      </p:sp>
    </p:spTree>
    <p:extLst>
      <p:ext uri="{BB962C8B-B14F-4D97-AF65-F5344CB8AC3E}">
        <p14:creationId xmlns:p14="http://schemas.microsoft.com/office/powerpoint/2010/main" val="3110749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23</a:t>
            </a:fld>
            <a:endParaRPr lang="en-US"/>
          </a:p>
        </p:txBody>
      </p:sp>
    </p:spTree>
    <p:extLst>
      <p:ext uri="{BB962C8B-B14F-4D97-AF65-F5344CB8AC3E}">
        <p14:creationId xmlns:p14="http://schemas.microsoft.com/office/powerpoint/2010/main" val="19403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7371F-1C81-1B4C-E05D-AA47C04D7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204AB-0BAC-6297-E955-B0ADD4D13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4E569F-E726-2A5E-435B-342BFAC8A2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F5378C-DBBB-0D2C-B287-9DB3A1098E09}"/>
              </a:ext>
            </a:extLst>
          </p:cNvPr>
          <p:cNvSpPr>
            <a:spLocks noGrp="1"/>
          </p:cNvSpPr>
          <p:nvPr>
            <p:ph type="sldNum" sz="quarter" idx="5"/>
          </p:nvPr>
        </p:nvSpPr>
        <p:spPr/>
        <p:txBody>
          <a:bodyPr/>
          <a:lstStyle/>
          <a:p>
            <a:fld id="{1B16D739-7EFA-7C44-9B57-471670F9A293}" type="slidenum">
              <a:rPr lang="en-US" smtClean="0"/>
              <a:t>24</a:t>
            </a:fld>
            <a:endParaRPr lang="en-US"/>
          </a:p>
        </p:txBody>
      </p:sp>
    </p:spTree>
    <p:extLst>
      <p:ext uri="{BB962C8B-B14F-4D97-AF65-F5344CB8AC3E}">
        <p14:creationId xmlns:p14="http://schemas.microsoft.com/office/powerpoint/2010/main" val="248267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26</a:t>
            </a:fld>
            <a:endParaRPr lang="en-US"/>
          </a:p>
        </p:txBody>
      </p:sp>
    </p:spTree>
    <p:extLst>
      <p:ext uri="{BB962C8B-B14F-4D97-AF65-F5344CB8AC3E}">
        <p14:creationId xmlns:p14="http://schemas.microsoft.com/office/powerpoint/2010/main" val="20270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5B4DE-03E6-E34B-8066-DD370A0B2F0F}" type="slidenum">
              <a:rPr lang="en-US" smtClean="0"/>
              <a:t>27</a:t>
            </a:fld>
            <a:endParaRPr lang="en-US"/>
          </a:p>
        </p:txBody>
      </p:sp>
    </p:spTree>
    <p:extLst>
      <p:ext uri="{BB962C8B-B14F-4D97-AF65-F5344CB8AC3E}">
        <p14:creationId xmlns:p14="http://schemas.microsoft.com/office/powerpoint/2010/main" val="358035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3</a:t>
            </a:fld>
            <a:endParaRPr lang="en-US"/>
          </a:p>
        </p:txBody>
      </p:sp>
    </p:spTree>
    <p:extLst>
      <p:ext uri="{BB962C8B-B14F-4D97-AF65-F5344CB8AC3E}">
        <p14:creationId xmlns:p14="http://schemas.microsoft.com/office/powerpoint/2010/main" val="82544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4</a:t>
            </a:fld>
            <a:endParaRPr lang="en-US"/>
          </a:p>
        </p:txBody>
      </p:sp>
    </p:spTree>
    <p:extLst>
      <p:ext uri="{BB962C8B-B14F-4D97-AF65-F5344CB8AC3E}">
        <p14:creationId xmlns:p14="http://schemas.microsoft.com/office/powerpoint/2010/main" val="382495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5</a:t>
            </a:fld>
            <a:endParaRPr lang="en-US"/>
          </a:p>
        </p:txBody>
      </p:sp>
    </p:spTree>
    <p:extLst>
      <p:ext uri="{BB962C8B-B14F-4D97-AF65-F5344CB8AC3E}">
        <p14:creationId xmlns:p14="http://schemas.microsoft.com/office/powerpoint/2010/main" val="220153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5B4DE-03E6-E34B-8066-DD370A0B2F0F}" type="slidenum">
              <a:rPr lang="en-US" smtClean="0"/>
              <a:t>6</a:t>
            </a:fld>
            <a:endParaRPr lang="en-US"/>
          </a:p>
        </p:txBody>
      </p:sp>
    </p:spTree>
    <p:extLst>
      <p:ext uri="{BB962C8B-B14F-4D97-AF65-F5344CB8AC3E}">
        <p14:creationId xmlns:p14="http://schemas.microsoft.com/office/powerpoint/2010/main" val="160663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7</a:t>
            </a:fld>
            <a:endParaRPr lang="en-US"/>
          </a:p>
        </p:txBody>
      </p:sp>
    </p:spTree>
    <p:extLst>
      <p:ext uri="{BB962C8B-B14F-4D97-AF65-F5344CB8AC3E}">
        <p14:creationId xmlns:p14="http://schemas.microsoft.com/office/powerpoint/2010/main" val="3543707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5B4DE-03E6-E34B-8066-DD370A0B2F0F}" type="slidenum">
              <a:rPr lang="en-US" smtClean="0"/>
              <a:t>8</a:t>
            </a:fld>
            <a:endParaRPr lang="en-US"/>
          </a:p>
        </p:txBody>
      </p:sp>
    </p:spTree>
    <p:extLst>
      <p:ext uri="{BB962C8B-B14F-4D97-AF65-F5344CB8AC3E}">
        <p14:creationId xmlns:p14="http://schemas.microsoft.com/office/powerpoint/2010/main" val="395860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6D739-7EFA-7C44-9B57-471670F9A293}" type="slidenum">
              <a:rPr lang="en-US" smtClean="0"/>
              <a:t>9</a:t>
            </a:fld>
            <a:endParaRPr lang="en-US"/>
          </a:p>
        </p:txBody>
      </p:sp>
    </p:spTree>
    <p:extLst>
      <p:ext uri="{BB962C8B-B14F-4D97-AF65-F5344CB8AC3E}">
        <p14:creationId xmlns:p14="http://schemas.microsoft.com/office/powerpoint/2010/main" val="422105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06FC0CAF-E9C2-0943-AAF1-081E880825FE}" type="datetime1">
              <a:rPr lang="en-IN" smtClean="0"/>
              <a:t>30-07-2025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r>
              <a:rPr lang="en-US"/>
              <a:t>2626</a:t>
            </a:r>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3690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92231736-F5F0-3141-A74E-C2322AB38013}" type="datetime1">
              <a:rPr lang="en-IN" smtClean="0"/>
              <a:t>30-07-2025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r>
              <a:rPr lang="en-US"/>
              <a:t>2626</a:t>
            </a:r>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82852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46DEBCAF-B492-8C48-B46D-7BE6421DD03F}" type="datetime1">
              <a:rPr lang="en-IN" smtClean="0"/>
              <a:t>30-07-2025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r>
              <a:rPr lang="en-US"/>
              <a:t>2626</a:t>
            </a:r>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940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CDEE24F0-D0B4-D747-AF44-C3B1EC15AB14}" type="datetime1">
              <a:rPr lang="en-IN" smtClean="0"/>
              <a:t>30-07-2025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r>
              <a:rPr lang="en-US"/>
              <a:t>2626</a:t>
            </a:r>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88196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B6672CAB-DC3C-064E-9EB3-7E7A4D4DD147}" type="datetime1">
              <a:rPr lang="en-IN" smtClean="0"/>
              <a:t>30-07-2025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r>
              <a:rPr lang="en-US"/>
              <a:t>2626</a:t>
            </a:r>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58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5D579C67-A199-7944-B86D-A3B71AC9AF5E}" type="datetime1">
              <a:rPr lang="en-IN" smtClean="0"/>
              <a:t>30-07-2025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r>
              <a:rPr lang="en-US"/>
              <a:t>2626</a:t>
            </a:r>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00046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B9709230-056A-B144-B58A-B56C2E714057}" type="datetime1">
              <a:rPr lang="en-IN" smtClean="0"/>
              <a:t>30-07-2025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r>
              <a:rPr lang="en-US"/>
              <a:t>2626</a:t>
            </a:r>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524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9926376C-A630-5E48-92FC-60562845AD7E}" type="datetime1">
              <a:rPr lang="en-IN" smtClean="0"/>
              <a:t>30-07-2025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r>
              <a:rPr lang="en-US"/>
              <a:t>2626</a:t>
            </a:r>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216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72D699AD-59E1-A449-AA7C-038DC717FB01}" type="datetime1">
              <a:rPr lang="en-IN" smtClean="0"/>
              <a:t>30-07-2025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r>
              <a:rPr lang="en-US"/>
              <a:t>2626</a:t>
            </a:r>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3835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12C7B10C-65B1-1548-980E-5274F5BAE0E9}" type="datetime1">
              <a:rPr lang="en-IN" smtClean="0"/>
              <a:t>30-07-2025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r>
              <a:rPr lang="en-US"/>
              <a:t>2626</a:t>
            </a:r>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62851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D6E7E214-19D8-6748-B9D7-F5A9A78D5752}" type="datetime1">
              <a:rPr lang="en-IN" smtClean="0"/>
              <a:t>30-07-2025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r>
              <a:rPr lang="en-US"/>
              <a:t>2626</a:t>
            </a:r>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9319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B2C8A261-41F0-FF4E-8456-C140969D6312}" type="datetime1">
              <a:rPr lang="en-IN" smtClean="0"/>
              <a:t>30-07-2025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r>
              <a:rPr lang="en-US"/>
              <a:t>2626</a:t>
            </a:r>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17873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emf"/><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Picture 3" descr="Digital financial graph">
            <a:extLst>
              <a:ext uri="{FF2B5EF4-FFF2-40B4-BE49-F238E27FC236}">
                <a16:creationId xmlns:a16="http://schemas.microsoft.com/office/drawing/2014/main" id="{583E7DDE-3520-47BF-B3B5-3152A1EFDEC6}"/>
              </a:ext>
            </a:extLst>
          </p:cNvPr>
          <p:cNvPicPr>
            <a:picLocks noChangeAspect="1"/>
          </p:cNvPicPr>
          <p:nvPr/>
        </p:nvPicPr>
        <p:blipFill>
          <a:blip r:embed="rId3"/>
          <a:srcRect l="9091" t="9091"/>
          <a:stretch>
            <a:fillRect/>
          </a:stretch>
        </p:blipFill>
        <p:spPr>
          <a:xfrm>
            <a:off x="21" y="-395"/>
            <a:ext cx="12191979" cy="6857990"/>
          </a:xfrm>
          <a:prstGeom prst="rect">
            <a:avLst/>
          </a:prstGeom>
        </p:spPr>
      </p:pic>
      <p:sp>
        <p:nvSpPr>
          <p:cNvPr id="11" name="Rectangle 10">
            <a:extLst>
              <a:ext uri="{FF2B5EF4-FFF2-40B4-BE49-F238E27FC236}">
                <a16:creationId xmlns:a16="http://schemas.microsoft.com/office/drawing/2014/main" id="{AAB476BF-4EE2-5243-CABB-6CC72C39B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6B5227F-BF36-5195-7AA2-C1CCDD336BB0}"/>
              </a:ext>
            </a:extLst>
          </p:cNvPr>
          <p:cNvSpPr>
            <a:spLocks noGrp="1"/>
          </p:cNvSpPr>
          <p:nvPr>
            <p:ph type="ctrTitle"/>
          </p:nvPr>
        </p:nvSpPr>
        <p:spPr>
          <a:xfrm>
            <a:off x="7306780" y="978409"/>
            <a:ext cx="4496529" cy="2450591"/>
          </a:xfrm>
        </p:spPr>
        <p:txBody>
          <a:bodyPr anchor="t">
            <a:normAutofit/>
          </a:bodyPr>
          <a:lstStyle/>
          <a:p>
            <a:pPr>
              <a:lnSpc>
                <a:spcPct val="90000"/>
              </a:lnSpc>
            </a:pPr>
            <a:r>
              <a:rPr lang="en-US" sz="4200" dirty="0"/>
              <a:t>IT Ticket Analysis: Insights and Dashboard Presentation</a:t>
            </a:r>
          </a:p>
        </p:txBody>
      </p:sp>
      <p:sp>
        <p:nvSpPr>
          <p:cNvPr id="3" name="Subtitle 2">
            <a:extLst>
              <a:ext uri="{FF2B5EF4-FFF2-40B4-BE49-F238E27FC236}">
                <a16:creationId xmlns:a16="http://schemas.microsoft.com/office/drawing/2014/main" id="{A0E1FE53-D742-18B6-6468-B2402522B2C8}"/>
              </a:ext>
            </a:extLst>
          </p:cNvPr>
          <p:cNvSpPr>
            <a:spLocks noGrp="1"/>
          </p:cNvSpPr>
          <p:nvPr>
            <p:ph type="subTitle" idx="1"/>
          </p:nvPr>
        </p:nvSpPr>
        <p:spPr>
          <a:xfrm>
            <a:off x="7303288" y="3421038"/>
            <a:ext cx="4488812" cy="1150453"/>
          </a:xfrm>
        </p:spPr>
        <p:txBody>
          <a:bodyPr anchor="t">
            <a:normAutofit lnSpcReduction="10000"/>
          </a:bodyPr>
          <a:lstStyle/>
          <a:p>
            <a:r>
              <a:rPr lang="en-US" dirty="0"/>
              <a:t>Exploring trends and insights from IT Ticket Data- </a:t>
            </a:r>
            <a:r>
              <a:rPr lang="en-IN" dirty="0"/>
              <a:t>Performance, Efficiency, and Satisfaction Insights</a:t>
            </a:r>
          </a:p>
          <a:p>
            <a:endParaRPr lang="en-US" dirty="0"/>
          </a:p>
        </p:txBody>
      </p:sp>
      <p:sp>
        <p:nvSpPr>
          <p:cNvPr id="13" name="Rectangle 12">
            <a:extLst>
              <a:ext uri="{FF2B5EF4-FFF2-40B4-BE49-F238E27FC236}">
                <a16:creationId xmlns:a16="http://schemas.microsoft.com/office/drawing/2014/main" id="{20D28EA4-6F96-F7C6-1D07-5BA5C2738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6781" y="508090"/>
            <a:ext cx="449275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5" name="Rectangle 14">
            <a:extLst>
              <a:ext uri="{FF2B5EF4-FFF2-40B4-BE49-F238E27FC236}">
                <a16:creationId xmlns:a16="http://schemas.microsoft.com/office/drawing/2014/main" id="{FDFF93C5-0576-D227-80A7-4CFBA8791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0119" y="6209925"/>
            <a:ext cx="449275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5" name="Subtitle 2">
            <a:extLst>
              <a:ext uri="{FF2B5EF4-FFF2-40B4-BE49-F238E27FC236}">
                <a16:creationId xmlns:a16="http://schemas.microsoft.com/office/drawing/2014/main" id="{28D07FBF-2A41-0CF1-428C-4CAD24A5C2FF}"/>
              </a:ext>
            </a:extLst>
          </p:cNvPr>
          <p:cNvSpPr txBox="1">
            <a:spLocks/>
          </p:cNvSpPr>
          <p:nvPr/>
        </p:nvSpPr>
        <p:spPr>
          <a:xfrm>
            <a:off x="7303288" y="5008538"/>
            <a:ext cx="4488812" cy="1150453"/>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500"/>
              </a:spcBef>
            </a:pPr>
            <a:r>
              <a:rPr lang="en-US" i="0" dirty="0"/>
              <a:t>Meetanshi Gupta</a:t>
            </a:r>
            <a:br>
              <a:rPr lang="en-US" i="0" dirty="0"/>
            </a:br>
            <a:r>
              <a:rPr lang="en-IN" i="0" dirty="0"/>
              <a:t>Saturday, 19 July 2025</a:t>
            </a:r>
            <a:endParaRPr lang="en-US" i="0" dirty="0"/>
          </a:p>
        </p:txBody>
      </p:sp>
    </p:spTree>
    <p:extLst>
      <p:ext uri="{BB962C8B-B14F-4D97-AF65-F5344CB8AC3E}">
        <p14:creationId xmlns:p14="http://schemas.microsoft.com/office/powerpoint/2010/main" val="4279867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500"/>
                                  </p:stCondLst>
                                  <p:iterate>
                                    <p:tmPct val="10000"/>
                                  </p:iterate>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700"/>
                                        <p:tgtEl>
                                          <p:spTgt spid="5">
                                            <p:txEl>
                                              <p:pRg st="0" end="0"/>
                                            </p:txEl>
                                          </p:spTgt>
                                        </p:tgtEl>
                                      </p:cBhvr>
                                    </p:animEffect>
                                  </p:childTnLst>
                                </p:cTn>
                              </p:par>
                              <p:par>
                                <p:cTn id="19" presetID="42" presetClass="entr" presetSubtype="0" fill="hold" grpId="1" nodeType="withEffect">
                                  <p:stCondLst>
                                    <p:cond delay="250"/>
                                  </p:stCondLst>
                                  <p:iterate>
                                    <p:tmPct val="10000"/>
                                  </p:iterate>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anim calcmode="lin" valueType="num">
                                      <p:cBhvr>
                                        <p:cTn id="22" dur="250" fill="hold"/>
                                        <p:tgtEl>
                                          <p:spTgt spid="5"/>
                                        </p:tgtEl>
                                        <p:attrNameLst>
                                          <p:attrName>ppt_x</p:attrName>
                                        </p:attrNameLst>
                                      </p:cBhvr>
                                      <p:tavLst>
                                        <p:tav tm="0">
                                          <p:val>
                                            <p:strVal val="#ppt_x"/>
                                          </p:val>
                                        </p:tav>
                                        <p:tav tm="100000">
                                          <p:val>
                                            <p:strVal val="#ppt_x"/>
                                          </p:val>
                                        </p:tav>
                                      </p:tavLst>
                                    </p:anim>
                                    <p:anim calcmode="lin" valueType="num">
                                      <p:cBhvr>
                                        <p:cTn id="23"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P spid="5" grpId="0" build="p"/>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8" name="Rectangle 37">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9C477B-BD32-6D27-E198-7F97F35DE159}"/>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b="1" kern="1200" dirty="0">
                <a:solidFill>
                  <a:schemeClr val="tx1"/>
                </a:solidFill>
                <a:latin typeface="+mj-lt"/>
                <a:ea typeface="+mj-ea"/>
                <a:cs typeface="+mj-cs"/>
              </a:rPr>
              <a:t>Ticket Volume and Distribution</a:t>
            </a:r>
          </a:p>
        </p:txBody>
      </p:sp>
      <p:sp>
        <p:nvSpPr>
          <p:cNvPr id="40" name="Rectangle 39">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8F00BBFE-8EF2-BCBB-0BD6-F27A71B4BB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68" y="3015852"/>
            <a:ext cx="6281928" cy="5257800"/>
          </a:xfrm>
        </p:spPr>
        <p:txBody>
          <a:bodyPr>
            <a:normAutofit/>
          </a:bodyPr>
          <a:lstStyle/>
          <a:p>
            <a:pPr marL="0" indent="0">
              <a:spcBef>
                <a:spcPts val="2500"/>
              </a:spcBef>
              <a:buNone/>
            </a:pPr>
            <a:r>
              <a:rPr lang="en-IN" sz="2000" b="1" dirty="0"/>
              <a:t>Total Tickets Logged: 97,498</a:t>
            </a:r>
          </a:p>
          <a:p>
            <a:pPr marL="0" indent="0">
              <a:spcBef>
                <a:spcPts val="2500"/>
              </a:spcBef>
              <a:buNone/>
            </a:pPr>
            <a:r>
              <a:rPr lang="en-IN" sz="1400" dirty="0"/>
              <a:t>Our IT support team has handled a substantial volume of 97,498 tickets over the span of 5 years. This high number indicates the significant demand for IT support services within our organization.</a:t>
            </a:r>
          </a:p>
          <a:p>
            <a:pPr marL="0" indent="0">
              <a:spcBef>
                <a:spcPts val="2500"/>
              </a:spcBef>
              <a:buNone/>
            </a:pPr>
            <a:br>
              <a:rPr lang="en-IN" sz="1400" b="1" dirty="0"/>
            </a:br>
            <a:r>
              <a:rPr lang="en-IN" sz="1400" b="1" dirty="0"/>
              <a:t>Majority of tickets are of 'Normal' severity.</a:t>
            </a:r>
          </a:p>
          <a:p>
            <a:pPr marL="0" indent="0">
              <a:buNone/>
              <a:defRPr sz="1800"/>
            </a:pPr>
            <a:r>
              <a:rPr lang="en-IN" sz="1400" b="1" dirty="0"/>
              <a:t>Urgent tickets are minimal but require faster resolution.</a:t>
            </a:r>
          </a:p>
          <a:p>
            <a:pPr marL="0" indent="0">
              <a:spcBef>
                <a:spcPts val="2500"/>
              </a:spcBef>
              <a:buNone/>
            </a:pPr>
            <a:endParaRPr lang="en-IN" sz="1400" dirty="0"/>
          </a:p>
        </p:txBody>
      </p:sp>
      <p:sp>
        <p:nvSpPr>
          <p:cNvPr id="5" name="Slide Number Placeholder 4">
            <a:extLst>
              <a:ext uri="{FF2B5EF4-FFF2-40B4-BE49-F238E27FC236}">
                <a16:creationId xmlns:a16="http://schemas.microsoft.com/office/drawing/2014/main" id="{C57AF5F1-1186-AB40-BE95-76BC44DD5149}"/>
              </a:ext>
            </a:extLst>
          </p:cNvPr>
          <p:cNvSpPr>
            <a:spLocks noGrp="1"/>
          </p:cNvSpPr>
          <p:nvPr>
            <p:ph type="sldNum" sz="quarter" idx="12"/>
          </p:nvPr>
        </p:nvSpPr>
        <p:spPr/>
        <p:txBody>
          <a:bodyPr/>
          <a:lstStyle/>
          <a:p>
            <a:fld id="{148CC95F-0247-41B6-91CF-DC97C76A7088}" type="slidenum">
              <a:rPr lang="en-US" smtClean="0"/>
              <a:t>10</a:t>
            </a:fld>
            <a:endParaRPr lang="en-US"/>
          </a:p>
        </p:txBody>
      </p:sp>
      <p:pic>
        <p:nvPicPr>
          <p:cNvPr id="3" name="Picture 2">
            <a:extLst>
              <a:ext uri="{FF2B5EF4-FFF2-40B4-BE49-F238E27FC236}">
                <a16:creationId xmlns:a16="http://schemas.microsoft.com/office/drawing/2014/main" id="{2257CC55-0C6E-CB69-1F88-CECD8076DF7E}"/>
              </a:ext>
            </a:extLst>
          </p:cNvPr>
          <p:cNvPicPr>
            <a:picLocks noChangeAspect="1"/>
          </p:cNvPicPr>
          <p:nvPr/>
        </p:nvPicPr>
        <p:blipFill>
          <a:blip r:embed="rId3"/>
          <a:stretch>
            <a:fillRect/>
          </a:stretch>
        </p:blipFill>
        <p:spPr>
          <a:xfrm>
            <a:off x="7513612" y="1548218"/>
            <a:ext cx="4170025" cy="3761558"/>
          </a:xfrm>
          <a:prstGeom prst="rect">
            <a:avLst/>
          </a:prstGeom>
        </p:spPr>
      </p:pic>
    </p:spTree>
    <p:extLst>
      <p:ext uri="{BB962C8B-B14F-4D97-AF65-F5344CB8AC3E}">
        <p14:creationId xmlns:p14="http://schemas.microsoft.com/office/powerpoint/2010/main" val="940180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Rectangle 31">
            <a:extLst>
              <a:ext uri="{FF2B5EF4-FFF2-40B4-BE49-F238E27FC236}">
                <a16:creationId xmlns:a16="http://schemas.microsoft.com/office/drawing/2014/main" id="{839C2F19-8FC2-4576-A76C-228178053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4EF8FF-4F3B-2121-BB14-5FF9E82D1F08}"/>
              </a:ext>
            </a:extLst>
          </p:cNvPr>
          <p:cNvSpPr>
            <a:spLocks noGrp="1"/>
          </p:cNvSpPr>
          <p:nvPr>
            <p:ph type="title"/>
          </p:nvPr>
        </p:nvSpPr>
        <p:spPr>
          <a:xfrm>
            <a:off x="5440680" y="978408"/>
            <a:ext cx="6181344" cy="1463040"/>
          </a:xfrm>
        </p:spPr>
        <p:txBody>
          <a:bodyPr vert="horz" lIns="91440" tIns="45720" rIns="91440" bIns="45720" rtlCol="0" anchor="t">
            <a:normAutofit/>
          </a:bodyPr>
          <a:lstStyle/>
          <a:p>
            <a:r>
              <a:rPr lang="en-US" b="1" kern="1200" dirty="0">
                <a:solidFill>
                  <a:schemeClr val="tx1"/>
                </a:solidFill>
                <a:latin typeface="+mj-lt"/>
                <a:ea typeface="+mj-ea"/>
                <a:cs typeface="+mj-cs"/>
              </a:rPr>
              <a:t>Average Resolution Time</a:t>
            </a:r>
          </a:p>
        </p:txBody>
      </p:sp>
      <p:pic>
        <p:nvPicPr>
          <p:cNvPr id="13" name="Picture 12">
            <a:extLst>
              <a:ext uri="{FF2B5EF4-FFF2-40B4-BE49-F238E27FC236}">
                <a16:creationId xmlns:a16="http://schemas.microsoft.com/office/drawing/2014/main" id="{38AC8ADE-AE0B-E159-8EAE-E57CE39F3931}"/>
              </a:ext>
            </a:extLst>
          </p:cNvPr>
          <p:cNvPicPr>
            <a:picLocks noChangeAspect="1"/>
          </p:cNvPicPr>
          <p:nvPr/>
        </p:nvPicPr>
        <p:blipFill>
          <a:blip r:embed="rId3"/>
          <a:stretch>
            <a:fillRect/>
          </a:stretch>
        </p:blipFill>
        <p:spPr>
          <a:xfrm>
            <a:off x="1132963" y="508090"/>
            <a:ext cx="2887951" cy="2887951"/>
          </a:xfrm>
          <a:prstGeom prst="rect">
            <a:avLst/>
          </a:prstGeom>
        </p:spPr>
      </p:pic>
      <p:sp>
        <p:nvSpPr>
          <p:cNvPr id="34" name="Rectangle 33">
            <a:extLst>
              <a:ext uri="{FF2B5EF4-FFF2-40B4-BE49-F238E27FC236}">
                <a16:creationId xmlns:a16="http://schemas.microsoft.com/office/drawing/2014/main" id="{2CA7A481-09B7-459B-9BA1-EA1BEB4F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0" y="508090"/>
            <a:ext cx="619048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118B3A2-8D7A-7AA2-4849-5EFD7B2EA59A}"/>
              </a:ext>
            </a:extLst>
          </p:cNvPr>
          <p:cNvPicPr>
            <a:picLocks noChangeAspect="1"/>
          </p:cNvPicPr>
          <p:nvPr/>
        </p:nvPicPr>
        <p:blipFill>
          <a:blip r:embed="rId4"/>
          <a:stretch>
            <a:fillRect/>
          </a:stretch>
        </p:blipFill>
        <p:spPr>
          <a:xfrm>
            <a:off x="1227007" y="3646141"/>
            <a:ext cx="2699863" cy="2699863"/>
          </a:xfrm>
          <a:prstGeom prst="rect">
            <a:avLst/>
          </a:prstGeom>
        </p:spPr>
      </p:pic>
      <p:sp>
        <p:nvSpPr>
          <p:cNvPr id="4" name="Content Placeholder 3">
            <a:extLst>
              <a:ext uri="{FF2B5EF4-FFF2-40B4-BE49-F238E27FC236}">
                <a16:creationId xmlns:a16="http://schemas.microsoft.com/office/drawing/2014/main" id="{C689E829-D30F-4384-5094-D2818BD31D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40680" y="2578608"/>
            <a:ext cx="6181344" cy="3767328"/>
          </a:xfrm>
        </p:spPr>
        <p:txBody>
          <a:bodyPr>
            <a:normAutofit/>
          </a:bodyPr>
          <a:lstStyle/>
          <a:p>
            <a:pPr marL="0" indent="0">
              <a:spcBef>
                <a:spcPts val="2500"/>
              </a:spcBef>
              <a:buNone/>
            </a:pPr>
            <a:br>
              <a:rPr lang="en-IN" sz="2000" b="1" dirty="0"/>
            </a:br>
            <a:r>
              <a:rPr lang="en-IN" sz="2000" b="1" dirty="0"/>
              <a:t>Average Resolution Time: 4.55 days</a:t>
            </a:r>
          </a:p>
          <a:p>
            <a:pPr marL="0" indent="0">
              <a:spcBef>
                <a:spcPts val="2500"/>
              </a:spcBef>
              <a:buNone/>
            </a:pPr>
            <a:r>
              <a:rPr lang="en-IN" sz="1400" b="1" dirty="0"/>
              <a:t>On average, it takes our team 4.55 days to resolve a ticket. This metric is crucial as it reflects the efficiency of our support processes. </a:t>
            </a:r>
          </a:p>
          <a:p>
            <a:pPr marL="0" indent="0">
              <a:spcBef>
                <a:spcPts val="2500"/>
              </a:spcBef>
              <a:buNone/>
            </a:pPr>
            <a:r>
              <a:rPr lang="en-IN" sz="1400" b="1" dirty="0"/>
              <a:t>Improved Efficiency</a:t>
            </a:r>
          </a:p>
          <a:p>
            <a:pPr marL="0" lvl="1" indent="0">
              <a:buFont typeface="Arial" panose="020B0604020202020204" pitchFamily="34" charset="0"/>
              <a:buNone/>
            </a:pPr>
            <a:r>
              <a:rPr lang="en-IN" sz="1400" dirty="0"/>
              <a:t>The average resolution time for tickets has shown a positive trend, reflecting our team's efficiency improvements over the last quarter.</a:t>
            </a:r>
          </a:p>
          <a:p>
            <a:pPr marL="0" indent="0">
              <a:spcBef>
                <a:spcPts val="2500"/>
              </a:spcBef>
              <a:buFont typeface="Arial" panose="020B0604020202020204" pitchFamily="34" charset="0"/>
              <a:buNone/>
            </a:pPr>
            <a:r>
              <a:rPr lang="en-IN" sz="1400" b="1" dirty="0"/>
              <a:t>Ongoing Challenges</a:t>
            </a:r>
          </a:p>
          <a:p>
            <a:pPr marL="0" lvl="1" indent="0">
              <a:buFont typeface="Arial" panose="020B0604020202020204" pitchFamily="34" charset="0"/>
              <a:buNone/>
            </a:pPr>
            <a:r>
              <a:rPr lang="en-IN" sz="1400" dirty="0"/>
              <a:t>Despite overall improvements, certain ticket types still present challenges and require further analysis and attention.</a:t>
            </a:r>
          </a:p>
        </p:txBody>
      </p:sp>
      <p:sp>
        <p:nvSpPr>
          <p:cNvPr id="5" name="Slide Number Placeholder 4">
            <a:extLst>
              <a:ext uri="{FF2B5EF4-FFF2-40B4-BE49-F238E27FC236}">
                <a16:creationId xmlns:a16="http://schemas.microsoft.com/office/drawing/2014/main" id="{991FAC08-61CF-35C2-D5E0-4B2A4EC3B9A8}"/>
              </a:ext>
            </a:extLst>
          </p:cNvPr>
          <p:cNvSpPr>
            <a:spLocks noGrp="1"/>
          </p:cNvSpPr>
          <p:nvPr>
            <p:ph type="sldNum" sz="quarter" idx="12"/>
          </p:nvPr>
        </p:nvSpPr>
        <p:spPr/>
        <p:txBody>
          <a:bodyPr/>
          <a:lstStyle/>
          <a:p>
            <a:fld id="{148CC95F-0247-41B6-91CF-DC97C76A7088}" type="slidenum">
              <a:rPr lang="en-US" smtClean="0"/>
              <a:t>11</a:t>
            </a:fld>
            <a:endParaRPr lang="en-US"/>
          </a:p>
        </p:txBody>
      </p:sp>
    </p:spTree>
    <p:extLst>
      <p:ext uri="{BB962C8B-B14F-4D97-AF65-F5344CB8AC3E}">
        <p14:creationId xmlns:p14="http://schemas.microsoft.com/office/powerpoint/2010/main" val="423198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E2EF6F8F-597F-716E-5B22-76DC90B3E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B72512-7538-A980-3B5B-E1D0B88AC412}"/>
              </a:ext>
            </a:extLst>
          </p:cNvPr>
          <p:cNvSpPr>
            <a:spLocks noGrp="1"/>
          </p:cNvSpPr>
          <p:nvPr>
            <p:ph type="title"/>
          </p:nvPr>
        </p:nvSpPr>
        <p:spPr>
          <a:xfrm>
            <a:off x="521208" y="3648456"/>
            <a:ext cx="3813048" cy="2697480"/>
          </a:xfrm>
        </p:spPr>
        <p:txBody>
          <a:bodyPr vert="horz" lIns="91440" tIns="45720" rIns="91440" bIns="45720" rtlCol="0" anchor="t">
            <a:normAutofit/>
          </a:bodyPr>
          <a:lstStyle/>
          <a:p>
            <a:r>
              <a:rPr lang="en-US" b="1" kern="1200" dirty="0">
                <a:solidFill>
                  <a:schemeClr val="tx1"/>
                </a:solidFill>
                <a:latin typeface="+mj-lt"/>
                <a:ea typeface="+mj-ea"/>
                <a:cs typeface="+mj-cs"/>
              </a:rPr>
              <a:t>High Satisfaction Rate</a:t>
            </a:r>
          </a:p>
        </p:txBody>
      </p:sp>
      <p:sp>
        <p:nvSpPr>
          <p:cNvPr id="25" name="Freeform: Shape 24">
            <a:extLst>
              <a:ext uri="{FF2B5EF4-FFF2-40B4-BE49-F238E27FC236}">
                <a16:creationId xmlns:a16="http://schemas.microsoft.com/office/drawing/2014/main" id="{2AC934FA-18DC-F7A3-0EA7-05EDF7A3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ustomer service representative on touch screen.">
            <a:extLst>
              <a:ext uri="{FF2B5EF4-FFF2-40B4-BE49-F238E27FC236}">
                <a16:creationId xmlns:a16="http://schemas.microsoft.com/office/drawing/2014/main" id="{D643DB7E-CEED-41AD-B36D-77BCE1BD2982}"/>
              </a:ext>
            </a:extLst>
          </p:cNvPr>
          <p:cNvPicPr>
            <a:picLocks noGrp="1" noChangeAspect="1"/>
          </p:cNvPicPr>
          <p:nvPr>
            <p:ph sz="half" idx="1"/>
          </p:nvPr>
        </p:nvPicPr>
        <p:blipFill>
          <a:blip r:embed="rId3"/>
          <a:srcRect r="4569" b="1"/>
          <a:stretch>
            <a:fillRect/>
          </a:stretch>
        </p:blipFill>
        <p:spPr>
          <a:xfrm>
            <a:off x="586280" y="970927"/>
            <a:ext cx="3240000" cy="2266223"/>
          </a:xfrm>
          <a:prstGeom prst="rect">
            <a:avLst/>
          </a:prstGeom>
        </p:spPr>
      </p:pic>
      <p:pic>
        <p:nvPicPr>
          <p:cNvPr id="6" name="Picture 5">
            <a:extLst>
              <a:ext uri="{FF2B5EF4-FFF2-40B4-BE49-F238E27FC236}">
                <a16:creationId xmlns:a16="http://schemas.microsoft.com/office/drawing/2014/main" id="{7874B502-358E-182B-DCAD-3AEACA7D387D}"/>
              </a:ext>
            </a:extLst>
          </p:cNvPr>
          <p:cNvPicPr>
            <a:picLocks noChangeAspect="1"/>
          </p:cNvPicPr>
          <p:nvPr/>
        </p:nvPicPr>
        <p:blipFill>
          <a:blip r:embed="rId4"/>
          <a:stretch>
            <a:fillRect/>
          </a:stretch>
        </p:blipFill>
        <p:spPr>
          <a:xfrm>
            <a:off x="4334256" y="1107778"/>
            <a:ext cx="3240000" cy="1926246"/>
          </a:xfrm>
          <a:prstGeom prst="rect">
            <a:avLst/>
          </a:prstGeom>
        </p:spPr>
      </p:pic>
      <p:pic>
        <p:nvPicPr>
          <p:cNvPr id="8" name="Picture 7">
            <a:extLst>
              <a:ext uri="{FF2B5EF4-FFF2-40B4-BE49-F238E27FC236}">
                <a16:creationId xmlns:a16="http://schemas.microsoft.com/office/drawing/2014/main" id="{6046019C-1B7B-2771-C183-9C0E3D3F58C4}"/>
              </a:ext>
            </a:extLst>
          </p:cNvPr>
          <p:cNvPicPr>
            <a:picLocks noChangeAspect="1"/>
          </p:cNvPicPr>
          <p:nvPr/>
        </p:nvPicPr>
        <p:blipFill>
          <a:blip r:embed="rId5"/>
          <a:stretch>
            <a:fillRect/>
          </a:stretch>
        </p:blipFill>
        <p:spPr>
          <a:xfrm>
            <a:off x="8150643" y="1107778"/>
            <a:ext cx="3240000" cy="1926246"/>
          </a:xfrm>
          <a:prstGeom prst="rect">
            <a:avLst/>
          </a:prstGeom>
        </p:spPr>
      </p:pic>
      <p:sp>
        <p:nvSpPr>
          <p:cNvPr id="4" name="Content Placeholder 3">
            <a:extLst>
              <a:ext uri="{FF2B5EF4-FFF2-40B4-BE49-F238E27FC236}">
                <a16:creationId xmlns:a16="http://schemas.microsoft.com/office/drawing/2014/main" id="{6BC8FBFF-834B-D964-4D14-8D8083B51F8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34256" y="3428999"/>
            <a:ext cx="7333488" cy="2916937"/>
          </a:xfrm>
        </p:spPr>
        <p:txBody>
          <a:bodyPr anchor="b">
            <a:noAutofit/>
          </a:bodyPr>
          <a:lstStyle/>
          <a:p>
            <a:pPr marL="0" indent="0">
              <a:lnSpc>
                <a:spcPct val="100000"/>
              </a:lnSpc>
              <a:spcBef>
                <a:spcPts val="2500"/>
              </a:spcBef>
              <a:buFont typeface="Arial" panose="020B0604020202020204" pitchFamily="34" charset="0"/>
              <a:buNone/>
            </a:pPr>
            <a:r>
              <a:rPr lang="en-IN" sz="1400" b="1" dirty="0"/>
              <a:t>High Satisfaction Rating</a:t>
            </a:r>
          </a:p>
          <a:p>
            <a:pPr marL="0" lvl="1" indent="0">
              <a:lnSpc>
                <a:spcPct val="100000"/>
              </a:lnSpc>
              <a:buFont typeface="Arial" panose="020B0604020202020204" pitchFamily="34" charset="0"/>
              <a:buNone/>
            </a:pPr>
            <a:r>
              <a:rPr lang="en-IN" sz="1400" dirty="0"/>
              <a:t>Users have rated our support services an average of 4.10 out of 5, indicating high satisfaction.</a:t>
            </a:r>
          </a:p>
          <a:p>
            <a:pPr marL="0" indent="0">
              <a:lnSpc>
                <a:spcPct val="100000"/>
              </a:lnSpc>
              <a:spcBef>
                <a:spcPts val="2500"/>
              </a:spcBef>
              <a:buFont typeface="Arial" panose="020B0604020202020204" pitchFamily="34" charset="0"/>
              <a:buNone/>
            </a:pPr>
            <a:r>
              <a:rPr lang="en-IN" sz="1400" b="1" dirty="0"/>
              <a:t>Quality Support</a:t>
            </a:r>
          </a:p>
          <a:p>
            <a:pPr marL="0" lvl="1" indent="0">
              <a:lnSpc>
                <a:spcPct val="100000"/>
              </a:lnSpc>
              <a:buFont typeface="Arial" panose="020B0604020202020204" pitchFamily="34" charset="0"/>
              <a:buNone/>
            </a:pPr>
            <a:r>
              <a:rPr lang="en-IN" sz="1400" dirty="0"/>
              <a:t>High satisfaction suggests quality support services that meet user expectations.</a:t>
            </a:r>
          </a:p>
          <a:p>
            <a:pPr marL="0" indent="0">
              <a:lnSpc>
                <a:spcPct val="100000"/>
              </a:lnSpc>
              <a:spcBef>
                <a:spcPts val="2500"/>
              </a:spcBef>
              <a:buFont typeface="Arial" panose="020B0604020202020204" pitchFamily="34" charset="0"/>
              <a:buNone/>
            </a:pPr>
            <a:r>
              <a:rPr lang="en-IN" sz="1400" b="1" dirty="0"/>
              <a:t>Continuous Improvement</a:t>
            </a:r>
          </a:p>
          <a:p>
            <a:pPr marL="0" lvl="1" indent="0">
              <a:lnSpc>
                <a:spcPct val="100000"/>
              </a:lnSpc>
              <a:buFont typeface="Arial" panose="020B0604020202020204" pitchFamily="34" charset="0"/>
              <a:buNone/>
            </a:pPr>
            <a:r>
              <a:rPr lang="en-IN" sz="1400" dirty="0"/>
              <a:t>Regular feedback, timely responses, and continuous improvement initiatives sustain high performance.</a:t>
            </a:r>
          </a:p>
        </p:txBody>
      </p:sp>
      <p:sp>
        <p:nvSpPr>
          <p:cNvPr id="7" name="Slide Number Placeholder 6">
            <a:extLst>
              <a:ext uri="{FF2B5EF4-FFF2-40B4-BE49-F238E27FC236}">
                <a16:creationId xmlns:a16="http://schemas.microsoft.com/office/drawing/2014/main" id="{47721896-95C5-A0F3-0F3F-646D2D7A9B2E}"/>
              </a:ext>
            </a:extLst>
          </p:cNvPr>
          <p:cNvSpPr>
            <a:spLocks noGrp="1"/>
          </p:cNvSpPr>
          <p:nvPr>
            <p:ph type="sldNum" sz="quarter" idx="12"/>
          </p:nvPr>
        </p:nvSpPr>
        <p:spPr/>
        <p:txBody>
          <a:bodyPr/>
          <a:lstStyle/>
          <a:p>
            <a:fld id="{148CC95F-0247-41B6-91CF-DC97C76A7088}" type="slidenum">
              <a:rPr lang="en-US" smtClean="0"/>
              <a:t>12</a:t>
            </a:fld>
            <a:endParaRPr lang="en-US"/>
          </a:p>
        </p:txBody>
      </p:sp>
    </p:spTree>
    <p:extLst>
      <p:ext uri="{BB962C8B-B14F-4D97-AF65-F5344CB8AC3E}">
        <p14:creationId xmlns:p14="http://schemas.microsoft.com/office/powerpoint/2010/main" val="41761498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0FD8AD8-284D-E12C-0265-699F412B2E06}"/>
              </a:ext>
            </a:extLst>
          </p:cNvPr>
          <p:cNvSpPr>
            <a:spLocks noGrp="1"/>
          </p:cNvSpPr>
          <p:nvPr>
            <p:ph type="ctrTitle"/>
          </p:nvPr>
        </p:nvSpPr>
        <p:spPr>
          <a:xfrm>
            <a:off x="521208" y="1211766"/>
            <a:ext cx="7237052" cy="4727988"/>
          </a:xfrm>
        </p:spPr>
        <p:txBody>
          <a:bodyPr anchor="b">
            <a:normAutofit/>
          </a:bodyPr>
          <a:lstStyle/>
          <a:p>
            <a:r>
              <a:rPr lang="en-US" sz="7400" dirty="0"/>
              <a:t>Trend Analysis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911538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4CBAB-0B0A-DF38-DA96-171E1DC599E4}"/>
              </a:ext>
            </a:extLst>
          </p:cNvPr>
          <p:cNvSpPr>
            <a:spLocks noGrp="1"/>
          </p:cNvSpPr>
          <p:nvPr>
            <p:ph type="title"/>
          </p:nvPr>
        </p:nvSpPr>
        <p:spPr>
          <a:xfrm>
            <a:off x="521208" y="978408"/>
            <a:ext cx="5029200" cy="830142"/>
          </a:xfrm>
        </p:spPr>
        <p:txBody>
          <a:bodyPr vert="horz" lIns="91440" tIns="45720" rIns="91440" bIns="45720" rtlCol="0" anchor="t">
            <a:normAutofit/>
          </a:bodyPr>
          <a:lstStyle/>
          <a:p>
            <a:r>
              <a:rPr lang="en-US" b="1" kern="1200" dirty="0">
                <a:solidFill>
                  <a:schemeClr val="tx1"/>
                </a:solidFill>
                <a:latin typeface="+mj-lt"/>
                <a:ea typeface="+mj-ea"/>
                <a:cs typeface="+mj-cs"/>
              </a:rPr>
              <a:t>Quarterly Trends</a:t>
            </a:r>
          </a:p>
        </p:txBody>
      </p:sp>
      <p:sp>
        <p:nvSpPr>
          <p:cNvPr id="33" name="Rectangle 32">
            <a:extLst>
              <a:ext uri="{FF2B5EF4-FFF2-40B4-BE49-F238E27FC236}">
                <a16:creationId xmlns:a16="http://schemas.microsoft.com/office/drawing/2014/main" id="{5219862E-7186-427C-8292-92687AF4E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E49EAF2-9B4C-42D3-D605-77AEF20929C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1874018"/>
            <a:ext cx="5029200" cy="3767328"/>
          </a:xfrm>
        </p:spPr>
        <p:txBody>
          <a:bodyPr>
            <a:normAutofit/>
          </a:bodyPr>
          <a:lstStyle/>
          <a:p>
            <a:pPr marL="0" lvl="1" indent="0">
              <a:buFont typeface="Arial" panose="020B0604020202020204" pitchFamily="34" charset="0"/>
              <a:buNone/>
            </a:pPr>
            <a:r>
              <a:rPr lang="en-IN" sz="1400" dirty="0"/>
              <a:t>An overview of quarterly trends, highlighting significant seasonal variations and support request patterns.</a:t>
            </a:r>
          </a:p>
          <a:p>
            <a:pPr marL="0" lvl="1" indent="0">
              <a:buNone/>
            </a:pPr>
            <a:endParaRPr lang="en-IN" sz="1400" dirty="0"/>
          </a:p>
          <a:p>
            <a:pPr marL="0" lvl="1" indent="0">
              <a:buNone/>
            </a:pPr>
            <a:r>
              <a:rPr lang="en-IN" sz="1800" b="1" dirty="0"/>
              <a:t>Ticket Volume over Quarters </a:t>
            </a:r>
          </a:p>
          <a:p>
            <a:pPr marL="285750" lvl="1" indent="-285750"/>
            <a:r>
              <a:rPr lang="en-IN" sz="1400" dirty="0"/>
              <a:t>Ticket Volume has increased over quarters for every year</a:t>
            </a:r>
          </a:p>
          <a:p>
            <a:pPr marL="0" lvl="1" indent="0">
              <a:buFont typeface="Arial" panose="020B0604020202020204" pitchFamily="34" charset="0"/>
              <a:buNone/>
            </a:pPr>
            <a:endParaRPr lang="en-IN" sz="1400" dirty="0"/>
          </a:p>
          <a:p>
            <a:pPr marL="0" lvl="1" indent="0">
              <a:buFont typeface="Arial" panose="020B0604020202020204" pitchFamily="34" charset="0"/>
              <a:buNone/>
            </a:pPr>
            <a:endParaRPr lang="en-IN" sz="1400" dirty="0"/>
          </a:p>
        </p:txBody>
      </p:sp>
      <p:sp>
        <p:nvSpPr>
          <p:cNvPr id="5" name="Slide Number Placeholder 4">
            <a:extLst>
              <a:ext uri="{FF2B5EF4-FFF2-40B4-BE49-F238E27FC236}">
                <a16:creationId xmlns:a16="http://schemas.microsoft.com/office/drawing/2014/main" id="{33385FA4-8FED-56BB-0C58-E8A6804829DB}"/>
              </a:ext>
            </a:extLst>
          </p:cNvPr>
          <p:cNvSpPr>
            <a:spLocks noGrp="1"/>
          </p:cNvSpPr>
          <p:nvPr>
            <p:ph type="sldNum" sz="quarter" idx="12"/>
          </p:nvPr>
        </p:nvSpPr>
        <p:spPr/>
        <p:txBody>
          <a:bodyPr/>
          <a:lstStyle/>
          <a:p>
            <a:fld id="{148CC95F-0247-41B6-91CF-DC97C76A7088}" type="slidenum">
              <a:rPr lang="en-US" smtClean="0"/>
              <a:t>14</a:t>
            </a:fld>
            <a:endParaRPr lang="en-US"/>
          </a:p>
        </p:txBody>
      </p:sp>
      <p:pic>
        <p:nvPicPr>
          <p:cNvPr id="7" name="Picture 6">
            <a:extLst>
              <a:ext uri="{FF2B5EF4-FFF2-40B4-BE49-F238E27FC236}">
                <a16:creationId xmlns:a16="http://schemas.microsoft.com/office/drawing/2014/main" id="{38D71689-8FE1-9323-4702-D390D2E5DADF}"/>
              </a:ext>
            </a:extLst>
          </p:cNvPr>
          <p:cNvPicPr>
            <a:picLocks noChangeAspect="1"/>
          </p:cNvPicPr>
          <p:nvPr/>
        </p:nvPicPr>
        <p:blipFill>
          <a:blip r:embed="rId3"/>
          <a:stretch>
            <a:fillRect/>
          </a:stretch>
        </p:blipFill>
        <p:spPr>
          <a:xfrm>
            <a:off x="5760198" y="1209354"/>
            <a:ext cx="6017274" cy="4657748"/>
          </a:xfrm>
          <a:prstGeom prst="rect">
            <a:avLst/>
          </a:prstGeom>
        </p:spPr>
      </p:pic>
    </p:spTree>
    <p:extLst>
      <p:ext uri="{BB962C8B-B14F-4D97-AF65-F5344CB8AC3E}">
        <p14:creationId xmlns:p14="http://schemas.microsoft.com/office/powerpoint/2010/main" val="374693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4CBAB-0B0A-DF38-DA96-171E1DC599E4}"/>
              </a:ext>
            </a:extLst>
          </p:cNvPr>
          <p:cNvSpPr>
            <a:spLocks noGrp="1"/>
          </p:cNvSpPr>
          <p:nvPr>
            <p:ph type="title"/>
          </p:nvPr>
        </p:nvSpPr>
        <p:spPr>
          <a:xfrm>
            <a:off x="521208" y="978408"/>
            <a:ext cx="5029200" cy="830142"/>
          </a:xfrm>
        </p:spPr>
        <p:txBody>
          <a:bodyPr vert="horz" lIns="91440" tIns="45720" rIns="91440" bIns="45720" rtlCol="0" anchor="t">
            <a:normAutofit/>
          </a:bodyPr>
          <a:lstStyle/>
          <a:p>
            <a:r>
              <a:rPr lang="en-US" b="1" kern="1200" dirty="0">
                <a:solidFill>
                  <a:schemeClr val="tx1"/>
                </a:solidFill>
                <a:latin typeface="+mj-lt"/>
                <a:ea typeface="+mj-ea"/>
                <a:cs typeface="+mj-cs"/>
              </a:rPr>
              <a:t>Quarterly Trends</a:t>
            </a:r>
          </a:p>
        </p:txBody>
      </p:sp>
      <p:sp>
        <p:nvSpPr>
          <p:cNvPr id="33" name="Rectangle 32">
            <a:extLst>
              <a:ext uri="{FF2B5EF4-FFF2-40B4-BE49-F238E27FC236}">
                <a16:creationId xmlns:a16="http://schemas.microsoft.com/office/drawing/2014/main" id="{5219862E-7186-427C-8292-92687AF4E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E49EAF2-9B4C-42D3-D605-77AEF20929C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1874018"/>
            <a:ext cx="5029200" cy="3767328"/>
          </a:xfrm>
        </p:spPr>
        <p:txBody>
          <a:bodyPr>
            <a:normAutofit/>
          </a:bodyPr>
          <a:lstStyle/>
          <a:p>
            <a:pPr marL="0" lvl="1" indent="0">
              <a:buFont typeface="Arial" panose="020B0604020202020204" pitchFamily="34" charset="0"/>
              <a:buNone/>
            </a:pPr>
            <a:r>
              <a:rPr lang="en-IN" sz="1400" dirty="0"/>
              <a:t>An overview of quarterly trends, highlighting significant seasonal variations and support request patterns.</a:t>
            </a:r>
          </a:p>
          <a:p>
            <a:pPr marL="0" lvl="1" indent="0">
              <a:buFont typeface="Arial" panose="020B0604020202020204" pitchFamily="34" charset="0"/>
              <a:buNone/>
            </a:pPr>
            <a:endParaRPr lang="en-IN" sz="1400" dirty="0"/>
          </a:p>
          <a:p>
            <a:pPr marL="0" lvl="1" indent="0">
              <a:buFont typeface="Arial" panose="020B0604020202020204" pitchFamily="34" charset="0"/>
              <a:buNone/>
            </a:pPr>
            <a:r>
              <a:rPr lang="en-IN" sz="1800" b="1" dirty="0"/>
              <a:t>Average Resolution Time over Quarters</a:t>
            </a:r>
          </a:p>
          <a:p>
            <a:pPr marL="285750" lvl="1" indent="-285750"/>
            <a:r>
              <a:rPr lang="en-IN" sz="1400" dirty="0" err="1"/>
              <a:t>Avg</a:t>
            </a:r>
            <a:r>
              <a:rPr lang="en-IN" sz="1400" dirty="0"/>
              <a:t> Resolution time does not show any pattern</a:t>
            </a:r>
          </a:p>
          <a:p>
            <a:pPr marL="285750" lvl="1" indent="-285750"/>
            <a:r>
              <a:rPr lang="en-IN" sz="1400" dirty="0" err="1"/>
              <a:t>Avg</a:t>
            </a:r>
            <a:r>
              <a:rPr lang="en-IN" sz="1400" dirty="0"/>
              <a:t> Satisfaction rate has increased over time stating improved support service. </a:t>
            </a:r>
          </a:p>
          <a:p>
            <a:pPr marL="0" lvl="1" indent="0">
              <a:buFont typeface="Arial" panose="020B0604020202020204" pitchFamily="34" charset="0"/>
              <a:buNone/>
            </a:pPr>
            <a:endParaRPr lang="en-IN" sz="1400" dirty="0"/>
          </a:p>
          <a:p>
            <a:pPr marL="0" lvl="1" indent="0">
              <a:buFont typeface="Arial" panose="020B0604020202020204" pitchFamily="34" charset="0"/>
              <a:buNone/>
            </a:pPr>
            <a:endParaRPr lang="en-IN" sz="1400" dirty="0"/>
          </a:p>
        </p:txBody>
      </p:sp>
      <p:sp>
        <p:nvSpPr>
          <p:cNvPr id="5" name="Slide Number Placeholder 4">
            <a:extLst>
              <a:ext uri="{FF2B5EF4-FFF2-40B4-BE49-F238E27FC236}">
                <a16:creationId xmlns:a16="http://schemas.microsoft.com/office/drawing/2014/main" id="{33385FA4-8FED-56BB-0C58-E8A6804829DB}"/>
              </a:ext>
            </a:extLst>
          </p:cNvPr>
          <p:cNvSpPr>
            <a:spLocks noGrp="1"/>
          </p:cNvSpPr>
          <p:nvPr>
            <p:ph type="sldNum" sz="quarter" idx="12"/>
          </p:nvPr>
        </p:nvSpPr>
        <p:spPr/>
        <p:txBody>
          <a:bodyPr/>
          <a:lstStyle/>
          <a:p>
            <a:fld id="{148CC95F-0247-41B6-91CF-DC97C76A7088}" type="slidenum">
              <a:rPr lang="en-US" smtClean="0"/>
              <a:t>15</a:t>
            </a:fld>
            <a:endParaRPr lang="en-US"/>
          </a:p>
        </p:txBody>
      </p:sp>
      <p:pic>
        <p:nvPicPr>
          <p:cNvPr id="7" name="Picture 6">
            <a:extLst>
              <a:ext uri="{FF2B5EF4-FFF2-40B4-BE49-F238E27FC236}">
                <a16:creationId xmlns:a16="http://schemas.microsoft.com/office/drawing/2014/main" id="{955657AA-AFC8-7A42-50F6-BCAFBA742A69}"/>
              </a:ext>
            </a:extLst>
          </p:cNvPr>
          <p:cNvPicPr>
            <a:picLocks noChangeAspect="1"/>
          </p:cNvPicPr>
          <p:nvPr/>
        </p:nvPicPr>
        <p:blipFill>
          <a:blip r:embed="rId3"/>
          <a:stretch>
            <a:fillRect/>
          </a:stretch>
        </p:blipFill>
        <p:spPr>
          <a:xfrm>
            <a:off x="5711426" y="1309926"/>
            <a:ext cx="6066046" cy="4895512"/>
          </a:xfrm>
          <a:prstGeom prst="rect">
            <a:avLst/>
          </a:prstGeom>
        </p:spPr>
      </p:pic>
    </p:spTree>
    <p:extLst>
      <p:ext uri="{BB962C8B-B14F-4D97-AF65-F5344CB8AC3E}">
        <p14:creationId xmlns:p14="http://schemas.microsoft.com/office/powerpoint/2010/main" val="1587663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6F85AE-B78B-4799-0EBA-24B4FC4F6AC0}"/>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BF0FF31-7C3F-9E6E-39D7-2FC5AB4C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9C69484-A9CE-13C7-8F2B-9A4BA7CBCAFD}"/>
              </a:ext>
            </a:extLst>
          </p:cNvPr>
          <p:cNvSpPr>
            <a:spLocks noGrp="1"/>
          </p:cNvSpPr>
          <p:nvPr>
            <p:ph type="ctrTitle"/>
          </p:nvPr>
        </p:nvSpPr>
        <p:spPr>
          <a:xfrm>
            <a:off x="521207" y="1211766"/>
            <a:ext cx="9769949" cy="4727988"/>
          </a:xfrm>
        </p:spPr>
        <p:txBody>
          <a:bodyPr anchor="b">
            <a:normAutofit/>
          </a:bodyPr>
          <a:lstStyle/>
          <a:p>
            <a:r>
              <a:rPr lang="en-US" sz="7400" dirty="0"/>
              <a:t>Agent Performance Analysis</a:t>
            </a:r>
          </a:p>
        </p:txBody>
      </p:sp>
      <p:sp>
        <p:nvSpPr>
          <p:cNvPr id="9" name="Freeform: Shape 8">
            <a:extLst>
              <a:ext uri="{FF2B5EF4-FFF2-40B4-BE49-F238E27FC236}">
                <a16:creationId xmlns:a16="http://schemas.microsoft.com/office/drawing/2014/main" id="{C55080D2-2CB8-EF35-E4EF-91C01C525C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793008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E0C3B2-8563-D8F6-B36B-690C905CB168}"/>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Agent Performance Insights</a:t>
            </a:r>
          </a:p>
        </p:txBody>
      </p:sp>
      <p:pic>
        <p:nvPicPr>
          <p:cNvPr id="5" name="Content Placeholder 4" descr="People wearing headphones working on computers">
            <a:extLst>
              <a:ext uri="{FF2B5EF4-FFF2-40B4-BE49-F238E27FC236}">
                <a16:creationId xmlns:a16="http://schemas.microsoft.com/office/drawing/2014/main" id="{D7523FAE-8327-45EB-AA05-63A13DE6B314}"/>
              </a:ext>
            </a:extLst>
          </p:cNvPr>
          <p:cNvPicPr>
            <a:picLocks noGrp="1" noChangeAspect="1"/>
          </p:cNvPicPr>
          <p:nvPr>
            <p:ph sz="half" idx="1"/>
          </p:nvPr>
        </p:nvPicPr>
        <p:blipFill>
          <a:blip r:embed="rId3"/>
          <a:srcRect l="12863" r="38865"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EF91B7B5-3FFB-CCE0-4398-6121FD36A6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762486"/>
            <a:ext cx="6236208" cy="3583449"/>
          </a:xfrm>
        </p:spPr>
        <p:txBody>
          <a:bodyPr>
            <a:normAutofit/>
          </a:bodyPr>
          <a:lstStyle/>
          <a:p>
            <a:pPr marL="0" indent="0">
              <a:spcBef>
                <a:spcPts val="2500"/>
              </a:spcBef>
              <a:buFont typeface="Arial" panose="020B0604020202020204" pitchFamily="34" charset="0"/>
              <a:buNone/>
            </a:pPr>
            <a:r>
              <a:rPr lang="en-IN" b="1" dirty="0"/>
              <a:t>Top Performing Agents</a:t>
            </a:r>
          </a:p>
          <a:p>
            <a:pPr marL="0" lvl="1" indent="0">
              <a:buFont typeface="Arial" panose="020B0604020202020204" pitchFamily="34" charset="0"/>
              <a:buNone/>
            </a:pPr>
            <a:r>
              <a:rPr lang="en-IN" sz="1400" dirty="0"/>
              <a:t>Diana Rojo, Javier D., Jesus </a:t>
            </a:r>
            <a:r>
              <a:rPr lang="en-IN" sz="1400" dirty="0" err="1"/>
              <a:t>Grajeda</a:t>
            </a:r>
            <a:r>
              <a:rPr lang="en-IN" sz="1400" dirty="0"/>
              <a:t>, Galindo Guadalupe, and Segura Garcia deliver high satisfaction and fast resolutions.</a:t>
            </a:r>
          </a:p>
          <a:p>
            <a:pPr marL="0" indent="0">
              <a:spcBef>
                <a:spcPts val="2500"/>
              </a:spcBef>
              <a:buFont typeface="Arial" panose="020B0604020202020204" pitchFamily="34" charset="0"/>
              <a:buNone/>
            </a:pPr>
            <a:r>
              <a:rPr lang="en-IN" b="1" dirty="0"/>
              <a:t>Agents Needing Improvement</a:t>
            </a:r>
          </a:p>
          <a:p>
            <a:pPr marL="0" lvl="1" indent="0">
              <a:buFont typeface="Arial" panose="020B0604020202020204" pitchFamily="34" charset="0"/>
              <a:buNone/>
            </a:pPr>
            <a:r>
              <a:rPr lang="en-IN" sz="1400" dirty="0"/>
              <a:t>Lorena, Elena Velez, </a:t>
            </a:r>
            <a:r>
              <a:rPr lang="en-IN" sz="1400" dirty="0" err="1"/>
              <a:t>Nurio</a:t>
            </a:r>
            <a:r>
              <a:rPr lang="en-IN" sz="1400" dirty="0"/>
              <a:t> Zepeda, Sandra Lujan, and A. Trejo require additional training to improve performance.</a:t>
            </a:r>
          </a:p>
        </p:txBody>
      </p:sp>
      <p:sp>
        <p:nvSpPr>
          <p:cNvPr id="6" name="Slide Number Placeholder 5">
            <a:extLst>
              <a:ext uri="{FF2B5EF4-FFF2-40B4-BE49-F238E27FC236}">
                <a16:creationId xmlns:a16="http://schemas.microsoft.com/office/drawing/2014/main" id="{14618210-9457-73F5-82E1-515ECAF88EF0}"/>
              </a:ext>
            </a:extLst>
          </p:cNvPr>
          <p:cNvSpPr>
            <a:spLocks noGrp="1"/>
          </p:cNvSpPr>
          <p:nvPr>
            <p:ph type="sldNum" sz="quarter" idx="12"/>
          </p:nvPr>
        </p:nvSpPr>
        <p:spPr/>
        <p:txBody>
          <a:bodyPr/>
          <a:lstStyle/>
          <a:p>
            <a:fld id="{148CC95F-0247-41B6-91CF-DC97C76A7088}" type="slidenum">
              <a:rPr lang="en-US" smtClean="0"/>
              <a:t>17</a:t>
            </a:fld>
            <a:endParaRPr lang="en-US"/>
          </a:p>
        </p:txBody>
      </p:sp>
    </p:spTree>
    <p:extLst>
      <p:ext uri="{BB962C8B-B14F-4D97-AF65-F5344CB8AC3E}">
        <p14:creationId xmlns:p14="http://schemas.microsoft.com/office/powerpoint/2010/main" val="21164025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E0C3B2-8563-D8F6-B36B-690C905CB168}"/>
              </a:ext>
            </a:extLst>
          </p:cNvPr>
          <p:cNvSpPr>
            <a:spLocks noGrp="1"/>
          </p:cNvSpPr>
          <p:nvPr>
            <p:ph type="title"/>
          </p:nvPr>
        </p:nvSpPr>
        <p:spPr>
          <a:xfrm>
            <a:off x="5481268" y="978408"/>
            <a:ext cx="6186475" cy="1463040"/>
          </a:xfrm>
        </p:spPr>
        <p:txBody>
          <a:bodyPr vert="horz" lIns="91440" tIns="45720" rIns="91440" bIns="45720" rtlCol="0" anchor="t">
            <a:normAutofit/>
          </a:bodyPr>
          <a:lstStyle/>
          <a:p>
            <a:r>
              <a:rPr lang="en-US" b="1" kern="1200" dirty="0">
                <a:solidFill>
                  <a:schemeClr val="tx1"/>
                </a:solidFill>
                <a:latin typeface="+mj-lt"/>
                <a:ea typeface="+mj-ea"/>
                <a:cs typeface="+mj-cs"/>
              </a:rPr>
              <a:t>Agent Performance based on Age Groups</a:t>
            </a:r>
          </a:p>
        </p:txBody>
      </p:sp>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EF91B7B5-3FFB-CCE0-4398-6121FD36A6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81268" y="2762486"/>
            <a:ext cx="6186476" cy="3583449"/>
          </a:xfrm>
        </p:spPr>
        <p:txBody>
          <a:bodyPr>
            <a:normAutofit/>
          </a:bodyPr>
          <a:lstStyle/>
          <a:p>
            <a:pPr marL="0" indent="0">
              <a:spcBef>
                <a:spcPts val="2500"/>
              </a:spcBef>
              <a:buFont typeface="Arial" panose="020B0604020202020204" pitchFamily="34" charset="0"/>
              <a:buNone/>
            </a:pPr>
            <a:r>
              <a:rPr lang="en-US" sz="1400" dirty="0"/>
              <a:t>The satisfaction rate tends to increase with age. This trend may indicate that experience, training maturity, or work habits contribute positively to customer satisfaction.</a:t>
            </a:r>
            <a:endParaRPr lang="en-IN" sz="1100" dirty="0"/>
          </a:p>
        </p:txBody>
      </p:sp>
      <p:sp>
        <p:nvSpPr>
          <p:cNvPr id="6" name="Slide Number Placeholder 5">
            <a:extLst>
              <a:ext uri="{FF2B5EF4-FFF2-40B4-BE49-F238E27FC236}">
                <a16:creationId xmlns:a16="http://schemas.microsoft.com/office/drawing/2014/main" id="{14618210-9457-73F5-82E1-515ECAF88EF0}"/>
              </a:ext>
            </a:extLst>
          </p:cNvPr>
          <p:cNvSpPr>
            <a:spLocks noGrp="1"/>
          </p:cNvSpPr>
          <p:nvPr>
            <p:ph type="sldNum" sz="quarter" idx="12"/>
          </p:nvPr>
        </p:nvSpPr>
        <p:spPr/>
        <p:txBody>
          <a:bodyPr/>
          <a:lstStyle/>
          <a:p>
            <a:fld id="{148CC95F-0247-41B6-91CF-DC97C76A7088}" type="slidenum">
              <a:rPr lang="en-US" smtClean="0"/>
              <a:t>18</a:t>
            </a:fld>
            <a:endParaRPr lang="en-US"/>
          </a:p>
        </p:txBody>
      </p:sp>
      <p:pic>
        <p:nvPicPr>
          <p:cNvPr id="9" name="Picture 8">
            <a:extLst>
              <a:ext uri="{FF2B5EF4-FFF2-40B4-BE49-F238E27FC236}">
                <a16:creationId xmlns:a16="http://schemas.microsoft.com/office/drawing/2014/main" id="{9F3991DD-373D-EFCB-EF7A-ED644CE65088}"/>
              </a:ext>
            </a:extLst>
          </p:cNvPr>
          <p:cNvPicPr>
            <a:picLocks noChangeAspect="1"/>
          </p:cNvPicPr>
          <p:nvPr/>
        </p:nvPicPr>
        <p:blipFill>
          <a:blip r:embed="rId3"/>
          <a:stretch>
            <a:fillRect/>
          </a:stretch>
        </p:blipFill>
        <p:spPr>
          <a:xfrm>
            <a:off x="5572125" y="3750175"/>
            <a:ext cx="6095618" cy="2604655"/>
          </a:xfrm>
          <a:prstGeom prst="rect">
            <a:avLst/>
          </a:prstGeom>
        </p:spPr>
      </p:pic>
      <p:pic>
        <p:nvPicPr>
          <p:cNvPr id="5" name="Picture 4">
            <a:extLst>
              <a:ext uri="{FF2B5EF4-FFF2-40B4-BE49-F238E27FC236}">
                <a16:creationId xmlns:a16="http://schemas.microsoft.com/office/drawing/2014/main" id="{6AECFC34-D72A-4D93-B05E-3E578432BA1E}"/>
              </a:ext>
            </a:extLst>
          </p:cNvPr>
          <p:cNvPicPr>
            <a:picLocks noChangeAspect="1"/>
          </p:cNvPicPr>
          <p:nvPr/>
        </p:nvPicPr>
        <p:blipFill>
          <a:blip r:embed="rId4"/>
          <a:stretch>
            <a:fillRect/>
          </a:stretch>
        </p:blipFill>
        <p:spPr>
          <a:xfrm>
            <a:off x="517869" y="1308014"/>
            <a:ext cx="4706520" cy="4401693"/>
          </a:xfrm>
          <a:prstGeom prst="rect">
            <a:avLst/>
          </a:prstGeom>
        </p:spPr>
      </p:pic>
    </p:spTree>
    <p:extLst>
      <p:ext uri="{BB962C8B-B14F-4D97-AF65-F5344CB8AC3E}">
        <p14:creationId xmlns:p14="http://schemas.microsoft.com/office/powerpoint/2010/main" val="12072636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9122FC7-05A2-29DB-AB62-D95D3B5045C5}"/>
              </a:ext>
            </a:extLst>
          </p:cNvPr>
          <p:cNvSpPr>
            <a:spLocks noGrp="1"/>
          </p:cNvSpPr>
          <p:nvPr>
            <p:ph type="ctrTitle"/>
          </p:nvPr>
        </p:nvSpPr>
        <p:spPr>
          <a:xfrm>
            <a:off x="521208" y="1211766"/>
            <a:ext cx="7237052" cy="4727988"/>
          </a:xfrm>
        </p:spPr>
        <p:txBody>
          <a:bodyPr anchor="b">
            <a:normAutofit/>
          </a:bodyPr>
          <a:lstStyle/>
          <a:p>
            <a:r>
              <a:rPr lang="en-US" sz="6300"/>
              <a:t>Recommendations and Action Plans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7208979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ADFCC5B-DD1F-AE31-AE98-4C226155CE95}"/>
              </a:ext>
            </a:extLst>
          </p:cNvPr>
          <p:cNvSpPr>
            <a:spLocks noGrp="1"/>
          </p:cNvSpPr>
          <p:nvPr>
            <p:ph type="title"/>
          </p:nvPr>
        </p:nvSpPr>
        <p:spPr>
          <a:xfrm>
            <a:off x="6995160" y="813308"/>
            <a:ext cx="4745736" cy="888492"/>
          </a:xfrm>
        </p:spPr>
        <p:txBody>
          <a:bodyPr vert="horz" lIns="91440" tIns="45720" rIns="91440" bIns="45720" rtlCol="0" anchor="t">
            <a:normAutofit/>
          </a:bodyPr>
          <a:lstStyle/>
          <a:p>
            <a:r>
              <a:rPr lang="en-US" b="1" kern="1200" dirty="0">
                <a:solidFill>
                  <a:schemeClr val="tx1"/>
                </a:solidFill>
                <a:latin typeface="+mj-lt"/>
                <a:ea typeface="+mj-ea"/>
                <a:cs typeface="+mj-cs"/>
              </a:rPr>
              <a:t>Agenda</a:t>
            </a:r>
          </a:p>
        </p:txBody>
      </p:sp>
      <p:pic>
        <p:nvPicPr>
          <p:cNvPr id="5" name="Content Placeholder 4" descr="Paper files on the table">
            <a:extLst>
              <a:ext uri="{FF2B5EF4-FFF2-40B4-BE49-F238E27FC236}">
                <a16:creationId xmlns:a16="http://schemas.microsoft.com/office/drawing/2014/main" id="{E634B06F-8D35-4F73-B3AA-312E48B49F7E}"/>
              </a:ext>
            </a:extLst>
          </p:cNvPr>
          <p:cNvPicPr>
            <a:picLocks noGrp="1" noChangeAspect="1"/>
          </p:cNvPicPr>
          <p:nvPr>
            <p:ph sz="half" idx="1"/>
          </p:nvPr>
        </p:nvPicPr>
        <p:blipFill>
          <a:blip r:embed="rId3"/>
          <a:srcRect l="17342" r="17342"/>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graphicFrame>
        <p:nvGraphicFramePr>
          <p:cNvPr id="13" name="Content Placeholder 5">
            <a:extLst>
              <a:ext uri="{FF2B5EF4-FFF2-40B4-BE49-F238E27FC236}">
                <a16:creationId xmlns:a16="http://schemas.microsoft.com/office/drawing/2014/main" id="{3AEB5073-D6CE-5FEF-E417-47517F95FB18}"/>
              </a:ext>
            </a:extLst>
          </p:cNvPr>
          <p:cNvGraphicFramePr>
            <a:graphicFrameLocks/>
          </p:cNvGraphicFramePr>
          <p:nvPr>
            <p:extLst>
              <p:ext uri="{D42A27DB-BD31-4B8C-83A1-F6EECF244321}">
                <p14:modId xmlns:p14="http://schemas.microsoft.com/office/powerpoint/2010/main" val="2522792427"/>
              </p:ext>
              <p:ext uri="{E7BDC344-281C-4309-B0C6-D0EE65EED2A8}">
                <p202:designPr xmlns:p202="http://schemas.microsoft.com/office/powerpoint/2020/02/main">
                  <p202:designTagLst>
                    <p202:designTag name="ARCH:1:CLS" val="StackedSequentialRowTable"/>
                  </p202:designTagLst>
                </p202:designPr>
              </p:ext>
            </p:extLst>
          </p:nvPr>
        </p:nvGraphicFramePr>
        <p:xfrm>
          <a:off x="7016405" y="1739899"/>
          <a:ext cx="4654677" cy="4627144"/>
        </p:xfrm>
        <a:graphic>
          <a:graphicData uri="http://schemas.openxmlformats.org/drawingml/2006/table">
            <a:tbl>
              <a:tblPr bandRow="1">
                <a:noFill/>
                <a:tableStyleId>{5C22544A-7EE6-4342-B048-85BDC9FD1C3A}</a:tableStyleId>
              </a:tblPr>
              <a:tblGrid>
                <a:gridCol w="1670394">
                  <a:extLst>
                    <a:ext uri="{9D8B030D-6E8A-4147-A177-3AD203B41FA5}">
                      <a16:colId xmlns:a16="http://schemas.microsoft.com/office/drawing/2014/main" val="3936081765"/>
                    </a:ext>
                  </a:extLst>
                </a:gridCol>
                <a:gridCol w="2984283">
                  <a:extLst>
                    <a:ext uri="{9D8B030D-6E8A-4147-A177-3AD203B41FA5}">
                      <a16:colId xmlns:a16="http://schemas.microsoft.com/office/drawing/2014/main" val="2725071977"/>
                    </a:ext>
                  </a:extLst>
                </a:gridCol>
              </a:tblGrid>
              <a:tr h="731471">
                <a:tc>
                  <a:txBody>
                    <a:bodyPr/>
                    <a:lstStyle/>
                    <a:p>
                      <a:pPr>
                        <a:buNone/>
                      </a:pPr>
                      <a:r>
                        <a:rPr lang="en-IN" sz="1800" b="1" cap="none" spc="0" dirty="0">
                          <a:solidFill>
                            <a:schemeClr val="accent1"/>
                          </a:solidFill>
                        </a:rPr>
                        <a:t>01</a:t>
                      </a:r>
                    </a:p>
                  </a:txBody>
                  <a:tcPr marL="141446" marR="141446" marT="141446" marB="14144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lgn="l">
                        <a:buNone/>
                      </a:pPr>
                      <a:r>
                        <a:rPr lang="en-IN" sz="1800" b="0" cap="none" spc="0" dirty="0">
                          <a:solidFill>
                            <a:schemeClr val="tx1"/>
                          </a:solidFill>
                        </a:rPr>
                        <a:t>Introduction &amp; Objectives</a:t>
                      </a:r>
                    </a:p>
                  </a:txBody>
                  <a:tcPr marL="141446" marR="141446" marT="141446" marB="14144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897109033"/>
                  </a:ext>
                </a:extLst>
              </a:tr>
              <a:tr h="731471">
                <a:tc>
                  <a:txBody>
                    <a:bodyPr/>
                    <a:lstStyle/>
                    <a:p>
                      <a:pPr>
                        <a:buNone/>
                      </a:pPr>
                      <a:r>
                        <a:rPr lang="en-IN" sz="1800" b="1" cap="none" spc="0" dirty="0">
                          <a:solidFill>
                            <a:schemeClr val="accent1"/>
                          </a:solidFill>
                        </a:rPr>
                        <a:t>02</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IN" sz="1800" b="0" cap="none" spc="0" dirty="0">
                          <a:solidFill>
                            <a:schemeClr val="tx1"/>
                          </a:solidFill>
                        </a:rPr>
                        <a:t>Key Findings and Insights</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408688921"/>
                  </a:ext>
                </a:extLst>
              </a:tr>
              <a:tr h="669606">
                <a:tc>
                  <a:txBody>
                    <a:bodyPr/>
                    <a:lstStyle/>
                    <a:p>
                      <a:pPr>
                        <a:buNone/>
                      </a:pPr>
                      <a:r>
                        <a:rPr lang="en-IN" sz="1800" b="1" cap="none" spc="0">
                          <a:solidFill>
                            <a:schemeClr val="accent1"/>
                          </a:solidFill>
                        </a:rPr>
                        <a:t>03</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IN" sz="1800" b="0" cap="none" spc="0" dirty="0">
                          <a:solidFill>
                            <a:schemeClr val="tx1"/>
                          </a:solidFill>
                        </a:rPr>
                        <a:t>Trend Analysis</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009330790"/>
                  </a:ext>
                </a:extLst>
              </a:tr>
              <a:tr h="825821">
                <a:tc>
                  <a:txBody>
                    <a:bodyPr/>
                    <a:lstStyle/>
                    <a:p>
                      <a:pPr>
                        <a:buNone/>
                      </a:pPr>
                      <a:r>
                        <a:rPr lang="en-IN" sz="1800" b="1" cap="none" spc="0" dirty="0">
                          <a:solidFill>
                            <a:schemeClr val="accent1"/>
                          </a:solidFill>
                        </a:rPr>
                        <a:t>04</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IN" sz="1800" b="0" cap="none" spc="0" dirty="0">
                          <a:solidFill>
                            <a:schemeClr val="tx1"/>
                          </a:solidFill>
                        </a:rPr>
                        <a:t>Agent Performance Analysis</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2619733189"/>
                  </a:ext>
                </a:extLst>
              </a:tr>
              <a:tr h="8258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cap="none" spc="0" dirty="0">
                          <a:solidFill>
                            <a:schemeClr val="accent1"/>
                          </a:solidFill>
                        </a:rPr>
                        <a:t>05</a:t>
                      </a:r>
                    </a:p>
                  </a:txBody>
                  <a:tcPr marL="141446" marR="141446" marT="141446" marB="141446"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lnB>
                    <a:noFill/>
                  </a:tcPr>
                </a:tc>
                <a:tc>
                  <a:txBody>
                    <a:bodyPr/>
                    <a:lstStyle/>
                    <a:p>
                      <a:pPr algn="l">
                        <a:buNone/>
                      </a:pPr>
                      <a:r>
                        <a:rPr lang="en-IN" sz="1800" b="0" cap="none" spc="0" dirty="0">
                          <a:solidFill>
                            <a:schemeClr val="tx1"/>
                          </a:solidFill>
                        </a:rPr>
                        <a:t>Recommendations and Action Plans</a:t>
                      </a:r>
                    </a:p>
                  </a:txBody>
                  <a:tcPr marL="141446" marR="141446" marT="141446" marB="141446"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solidFill>
                        <a:schemeClr val="tx1"/>
                      </a:solidFill>
                      <a:prstDash val="solid"/>
                    </a:lnB>
                    <a:noFill/>
                  </a:tcPr>
                </a:tc>
                <a:extLst>
                  <a:ext uri="{0D108BD9-81ED-4DB2-BD59-A6C34878D82A}">
                    <a16:rowId xmlns:a16="http://schemas.microsoft.com/office/drawing/2014/main" val="675812145"/>
                  </a:ext>
                </a:extLst>
              </a:tr>
              <a:tr h="825821">
                <a:tc>
                  <a:txBody>
                    <a:bodyPr/>
                    <a:lstStyle/>
                    <a:p>
                      <a:pPr>
                        <a:buNone/>
                      </a:pPr>
                      <a:r>
                        <a:rPr lang="en-IN" sz="1800" b="1" cap="none" spc="0" dirty="0">
                          <a:solidFill>
                            <a:schemeClr val="accent1"/>
                          </a:solidFill>
                        </a:rPr>
                        <a:t>06</a:t>
                      </a:r>
                    </a:p>
                  </a:txBody>
                  <a:tcPr marL="141446" marR="141446" marT="141446" marB="141446"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lnB>
                    <a:noFill/>
                  </a:tcPr>
                </a:tc>
                <a:tc>
                  <a:txBody>
                    <a:bodyPr/>
                    <a:lstStyle/>
                    <a:p>
                      <a:pPr algn="l">
                        <a:buNone/>
                      </a:pPr>
                      <a:r>
                        <a:rPr lang="en-IN" sz="1800" b="0" cap="none" spc="0" dirty="0">
                          <a:solidFill>
                            <a:schemeClr val="tx1"/>
                          </a:solidFill>
                        </a:rPr>
                        <a:t>Dashboard Overview and Functionality</a:t>
                      </a:r>
                    </a:p>
                  </a:txBody>
                  <a:tcPr marL="141446" marR="141446" marT="141446" marB="141446" anchor="ctr">
                    <a:lnL w="12700" cmpd="sng">
                      <a:noFill/>
                      <a:prstDash val="solid"/>
                    </a:lnL>
                    <a:lnR w="12700" cmpd="sng">
                      <a:noFill/>
                      <a:prstDash val="solid"/>
                    </a:lnR>
                    <a:lnT w="6350" cap="flat" cmpd="sng" algn="ctr">
                      <a:solidFill>
                        <a:schemeClr val="tx1"/>
                      </a:solidFill>
                      <a:prstDash val="solid"/>
                      <a:round/>
                      <a:headEnd type="none" w="med" len="med"/>
                      <a:tailEnd type="none" w="med" len="med"/>
                    </a:lnT>
                    <a:lnB w="6350" cap="flat" cmpd="sng" algn="ctr">
                      <a:noFill/>
                      <a:prstDash val="solid"/>
                    </a:lnB>
                    <a:noFill/>
                  </a:tcPr>
                </a:tc>
                <a:extLst>
                  <a:ext uri="{0D108BD9-81ED-4DB2-BD59-A6C34878D82A}">
                    <a16:rowId xmlns:a16="http://schemas.microsoft.com/office/drawing/2014/main" val="1668853567"/>
                  </a:ext>
                </a:extLst>
              </a:tr>
            </a:tbl>
          </a:graphicData>
        </a:graphic>
      </p:graphicFrame>
      <p:sp>
        <p:nvSpPr>
          <p:cNvPr id="4" name="Slide Number Placeholder 3">
            <a:extLst>
              <a:ext uri="{FF2B5EF4-FFF2-40B4-BE49-F238E27FC236}">
                <a16:creationId xmlns:a16="http://schemas.microsoft.com/office/drawing/2014/main" id="{B57BED05-BCBB-5F10-9E56-2270063E8F76}"/>
              </a:ext>
            </a:extLst>
          </p:cNvPr>
          <p:cNvSpPr>
            <a:spLocks noGrp="1"/>
          </p:cNvSpPr>
          <p:nvPr>
            <p:ph type="sldNum" sz="quarter" idx="12"/>
          </p:nvPr>
        </p:nvSpPr>
        <p:spPr/>
        <p:txBody>
          <a:bodyPr/>
          <a:lstStyle/>
          <a:p>
            <a:fld id="{148CC95F-0247-41B6-91CF-DC97C76A7088}" type="slidenum">
              <a:rPr lang="en-US" smtClean="0"/>
              <a:t>2</a:t>
            </a:fld>
            <a:endParaRPr lang="en-US"/>
          </a:p>
        </p:txBody>
      </p:sp>
    </p:spTree>
    <p:extLst>
      <p:ext uri="{BB962C8B-B14F-4D97-AF65-F5344CB8AC3E}">
        <p14:creationId xmlns:p14="http://schemas.microsoft.com/office/powerpoint/2010/main" val="23928266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E7F8EE-A391-45DD-E91A-66A9F43B9FDB}"/>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sz="4100" b="1" kern="1200" dirty="0">
                <a:solidFill>
                  <a:schemeClr val="tx1"/>
                </a:solidFill>
                <a:latin typeface="+mj-lt"/>
                <a:ea typeface="+mj-ea"/>
                <a:cs typeface="+mj-cs"/>
              </a:rPr>
              <a:t>Strategies for Improving Response Times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11D1E97-70BE-BEB7-7724-6ED645375DB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IN" sz="1400" b="1" dirty="0"/>
              <a:t>Automation Implementation</a:t>
            </a:r>
          </a:p>
          <a:p>
            <a:pPr marL="0" lvl="1" indent="0">
              <a:buFont typeface="Arial" panose="020B0604020202020204" pitchFamily="34" charset="0"/>
              <a:buNone/>
            </a:pPr>
            <a:r>
              <a:rPr lang="en-IN" sz="1400" dirty="0"/>
              <a:t>Implementing automation in workflows can streamline processes, leading to significantly reduced response times for support teams.</a:t>
            </a:r>
          </a:p>
          <a:p>
            <a:pPr marL="0" indent="0">
              <a:spcBef>
                <a:spcPts val="2500"/>
              </a:spcBef>
              <a:buFont typeface="Arial" panose="020B0604020202020204" pitchFamily="34" charset="0"/>
              <a:buNone/>
            </a:pPr>
            <a:r>
              <a:rPr lang="en-IN" sz="1400" b="1" dirty="0"/>
              <a:t>Workflow Improvement</a:t>
            </a:r>
          </a:p>
          <a:p>
            <a:pPr marL="0" lvl="1" indent="0">
              <a:buFont typeface="Arial" panose="020B0604020202020204" pitchFamily="34" charset="0"/>
              <a:buNone/>
            </a:pPr>
            <a:r>
              <a:rPr lang="en-IN" sz="1400" dirty="0"/>
              <a:t>Improving existing workflows helps identify bottlenecks, enabling faster response times and higher productivity.</a:t>
            </a:r>
          </a:p>
          <a:p>
            <a:pPr marL="0" indent="0">
              <a:spcBef>
                <a:spcPts val="2500"/>
              </a:spcBef>
              <a:buFont typeface="Arial" panose="020B0604020202020204" pitchFamily="34" charset="0"/>
              <a:buNone/>
            </a:pPr>
            <a:r>
              <a:rPr lang="en-IN" sz="1400" b="1" dirty="0"/>
              <a:t>Staff Training</a:t>
            </a:r>
          </a:p>
          <a:p>
            <a:pPr marL="0" lvl="1" indent="0">
              <a:buFont typeface="Arial" panose="020B0604020202020204" pitchFamily="34" charset="0"/>
              <a:buNone/>
            </a:pPr>
            <a:r>
              <a:rPr lang="en-IN" sz="1400" dirty="0"/>
              <a:t>Regular training for support staff equips them with essential skills and knowledge, enhancing overall efficiency and service quality.</a:t>
            </a:r>
          </a:p>
        </p:txBody>
      </p:sp>
      <p:sp>
        <p:nvSpPr>
          <p:cNvPr id="6" name="Slide Number Placeholder 5">
            <a:extLst>
              <a:ext uri="{FF2B5EF4-FFF2-40B4-BE49-F238E27FC236}">
                <a16:creationId xmlns:a16="http://schemas.microsoft.com/office/drawing/2014/main" id="{036AB6A3-B8E6-6895-7791-90EFB640C877}"/>
              </a:ext>
            </a:extLst>
          </p:cNvPr>
          <p:cNvSpPr>
            <a:spLocks noGrp="1"/>
          </p:cNvSpPr>
          <p:nvPr>
            <p:ph type="sldNum" sz="quarter" idx="12"/>
          </p:nvPr>
        </p:nvSpPr>
        <p:spPr/>
        <p:txBody>
          <a:bodyPr/>
          <a:lstStyle/>
          <a:p>
            <a:fld id="{148CC95F-0247-41B6-91CF-DC97C76A7088}" type="slidenum">
              <a:rPr lang="en-US" smtClean="0"/>
              <a:t>20</a:t>
            </a:fld>
            <a:endParaRPr lang="en-US"/>
          </a:p>
        </p:txBody>
      </p:sp>
      <p:pic>
        <p:nvPicPr>
          <p:cNvPr id="11" name="Picture 10">
            <a:extLst>
              <a:ext uri="{FF2B5EF4-FFF2-40B4-BE49-F238E27FC236}">
                <a16:creationId xmlns:a16="http://schemas.microsoft.com/office/drawing/2014/main" id="{65DA336F-F55B-E1F5-4259-0C0B99A72503}"/>
              </a:ext>
            </a:extLst>
          </p:cNvPr>
          <p:cNvPicPr>
            <a:picLocks noChangeAspect="1"/>
          </p:cNvPicPr>
          <p:nvPr/>
        </p:nvPicPr>
        <p:blipFill>
          <a:blip r:embed="rId3"/>
          <a:stretch>
            <a:fillRect/>
          </a:stretch>
        </p:blipFill>
        <p:spPr>
          <a:xfrm>
            <a:off x="7144938" y="508089"/>
            <a:ext cx="4312494" cy="5837217"/>
          </a:xfrm>
          <a:prstGeom prst="rect">
            <a:avLst/>
          </a:prstGeom>
        </p:spPr>
      </p:pic>
    </p:spTree>
    <p:extLst>
      <p:ext uri="{BB962C8B-B14F-4D97-AF65-F5344CB8AC3E}">
        <p14:creationId xmlns:p14="http://schemas.microsoft.com/office/powerpoint/2010/main" val="897043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D66A63-7888-8AD8-6B10-FEB1206AF8EF}"/>
              </a:ext>
            </a:extLst>
          </p:cNvPr>
          <p:cNvSpPr>
            <a:spLocks noGrp="1"/>
          </p:cNvSpPr>
          <p:nvPr>
            <p:ph type="title"/>
          </p:nvPr>
        </p:nvSpPr>
        <p:spPr>
          <a:xfrm>
            <a:off x="5138928" y="978408"/>
            <a:ext cx="6537960" cy="1463040"/>
          </a:xfrm>
        </p:spPr>
        <p:txBody>
          <a:bodyPr vert="horz" lIns="91440" tIns="45720" rIns="91440" bIns="45720" rtlCol="0" anchor="t">
            <a:normAutofit/>
          </a:bodyPr>
          <a:lstStyle/>
          <a:p>
            <a:r>
              <a:rPr lang="en-US" b="1" kern="1200" dirty="0">
                <a:solidFill>
                  <a:schemeClr val="tx1"/>
                </a:solidFill>
                <a:latin typeface="+mj-lt"/>
                <a:ea typeface="+mj-ea"/>
                <a:cs typeface="+mj-cs"/>
              </a:rPr>
              <a:t>Investment Insight: IT Staffing</a:t>
            </a:r>
          </a:p>
        </p:txBody>
      </p:sp>
      <p:sp>
        <p:nvSpPr>
          <p:cNvPr id="25" name="Freeform: Shape 24">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2740098-2029-80C3-E56C-4CCB8E93E42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38928" y="2565400"/>
            <a:ext cx="6537960" cy="3780536"/>
          </a:xfrm>
        </p:spPr>
        <p:txBody>
          <a:bodyPr anchor="b">
            <a:noAutofit/>
          </a:bodyPr>
          <a:lstStyle/>
          <a:p>
            <a:pPr marL="0" indent="0">
              <a:lnSpc>
                <a:spcPct val="100000"/>
              </a:lnSpc>
              <a:spcBef>
                <a:spcPts val="2500"/>
              </a:spcBef>
              <a:buFont typeface="Arial" panose="020B0604020202020204" pitchFamily="34" charset="0"/>
              <a:buNone/>
            </a:pPr>
            <a:br>
              <a:rPr lang="en-IN" sz="1400" b="1" dirty="0"/>
            </a:br>
            <a:r>
              <a:rPr lang="en-IN" sz="1400" b="1" dirty="0"/>
              <a:t>Dominance of Normal Tickets</a:t>
            </a:r>
          </a:p>
          <a:p>
            <a:pPr marL="0" lvl="1" indent="0">
              <a:lnSpc>
                <a:spcPct val="100000"/>
              </a:lnSpc>
              <a:buFont typeface="Arial" panose="020B0604020202020204" pitchFamily="34" charset="0"/>
              <a:buNone/>
            </a:pPr>
            <a:r>
              <a:rPr lang="en-IN" sz="1400" dirty="0"/>
              <a:t>Normal severity tickets form the majority of the volume, with an average resolution time of 4.66 days.</a:t>
            </a:r>
          </a:p>
          <a:p>
            <a:pPr marL="0" lvl="1" indent="0">
              <a:lnSpc>
                <a:spcPct val="100000"/>
              </a:lnSpc>
              <a:buFont typeface="Arial" panose="020B0604020202020204" pitchFamily="34" charset="0"/>
              <a:buNone/>
            </a:pPr>
            <a:r>
              <a:rPr lang="en-IN" sz="1400" b="1" dirty="0"/>
              <a:t>Satisfaction Rates Comparison</a:t>
            </a:r>
          </a:p>
          <a:p>
            <a:pPr marL="0" lvl="1" indent="0">
              <a:lnSpc>
                <a:spcPct val="100000"/>
              </a:lnSpc>
              <a:buFont typeface="Arial" panose="020B0604020202020204" pitchFamily="34" charset="0"/>
              <a:buNone/>
            </a:pPr>
            <a:r>
              <a:rPr lang="en-IN" sz="1400" dirty="0"/>
              <a:t>Satisfaction rates are higher for Major and Urgent tickets, indicating well-trained agents handling these efficiently.</a:t>
            </a:r>
          </a:p>
          <a:p>
            <a:pPr marL="0" lvl="1" indent="0">
              <a:lnSpc>
                <a:spcPct val="100000"/>
              </a:lnSpc>
              <a:buFont typeface="Arial" panose="020B0604020202020204" pitchFamily="34" charset="0"/>
              <a:buNone/>
            </a:pPr>
            <a:r>
              <a:rPr lang="en-IN" sz="1400" b="1" dirty="0"/>
              <a:t>Capacity Issue Insight</a:t>
            </a:r>
          </a:p>
          <a:p>
            <a:pPr marL="0" lvl="1" indent="0">
              <a:lnSpc>
                <a:spcPct val="100000"/>
              </a:lnSpc>
              <a:buFont typeface="Arial" panose="020B0604020202020204" pitchFamily="34" charset="0"/>
              <a:buNone/>
            </a:pPr>
            <a:r>
              <a:rPr lang="en-IN" sz="1400" dirty="0"/>
              <a:t>The long resolution time for Normal tickets suggests there might be a capacity issue needing attention.</a:t>
            </a:r>
          </a:p>
          <a:p>
            <a:pPr marL="0" indent="0">
              <a:spcBef>
                <a:spcPts val="500"/>
              </a:spcBef>
              <a:buNone/>
            </a:pPr>
            <a:r>
              <a:rPr lang="en-IN" sz="1400" b="1" dirty="0">
                <a:solidFill>
                  <a:srgbClr val="000000"/>
                </a:solidFill>
                <a:latin typeface="Bierstadt" panose="020B0004020202020204" pitchFamily="34" charset="0"/>
              </a:rPr>
              <a:t>Hiring and Upgrading</a:t>
            </a:r>
            <a:endParaRPr lang="en-IN" sz="1400" dirty="0">
              <a:solidFill>
                <a:srgbClr val="000000"/>
              </a:solidFill>
              <a:latin typeface="Bierstadt" panose="020B0004020202020204" pitchFamily="34" charset="0"/>
            </a:endParaRPr>
          </a:p>
          <a:p>
            <a:pPr marL="0" indent="0">
              <a:spcBef>
                <a:spcPts val="500"/>
              </a:spcBef>
              <a:buNone/>
            </a:pPr>
            <a:r>
              <a:rPr lang="en-IN" sz="1400" dirty="0">
                <a:solidFill>
                  <a:srgbClr val="000000"/>
                </a:solidFill>
                <a:latin typeface="Bierstadt" panose="020B0004020202020204" pitchFamily="34" charset="0"/>
              </a:rPr>
              <a:t>Increasing the number of IT agents may improve resolution times and customer satisfaction, however, upgrading software and enhancing training could also streamline operations at a lower cost.</a:t>
            </a:r>
            <a:endParaRPr lang="en-IN" sz="1400" dirty="0"/>
          </a:p>
        </p:txBody>
      </p:sp>
      <p:sp>
        <p:nvSpPr>
          <p:cNvPr id="6" name="Slide Number Placeholder 5">
            <a:extLst>
              <a:ext uri="{FF2B5EF4-FFF2-40B4-BE49-F238E27FC236}">
                <a16:creationId xmlns:a16="http://schemas.microsoft.com/office/drawing/2014/main" id="{F238E09C-9F3F-F8E7-934A-06085836480C}"/>
              </a:ext>
            </a:extLst>
          </p:cNvPr>
          <p:cNvSpPr>
            <a:spLocks noGrp="1"/>
          </p:cNvSpPr>
          <p:nvPr>
            <p:ph type="sldNum" sz="quarter" idx="12"/>
          </p:nvPr>
        </p:nvSpPr>
        <p:spPr/>
        <p:txBody>
          <a:bodyPr/>
          <a:lstStyle/>
          <a:p>
            <a:fld id="{148CC95F-0247-41B6-91CF-DC97C76A7088}" type="slidenum">
              <a:rPr lang="en-US" smtClean="0"/>
              <a:t>21</a:t>
            </a:fld>
            <a:endParaRPr lang="en-US"/>
          </a:p>
        </p:txBody>
      </p:sp>
      <p:pic>
        <p:nvPicPr>
          <p:cNvPr id="9" name="Picture 8">
            <a:extLst>
              <a:ext uri="{FF2B5EF4-FFF2-40B4-BE49-F238E27FC236}">
                <a16:creationId xmlns:a16="http://schemas.microsoft.com/office/drawing/2014/main" id="{77AA5D40-FC56-57A6-6CF7-CD3402B735BB}"/>
              </a:ext>
            </a:extLst>
          </p:cNvPr>
          <p:cNvPicPr>
            <a:picLocks noChangeAspect="1"/>
          </p:cNvPicPr>
          <p:nvPr/>
        </p:nvPicPr>
        <p:blipFill>
          <a:blip r:embed="rId3"/>
          <a:stretch>
            <a:fillRect/>
          </a:stretch>
        </p:blipFill>
        <p:spPr>
          <a:xfrm>
            <a:off x="515112" y="1720967"/>
            <a:ext cx="4340281" cy="3892316"/>
          </a:xfrm>
          <a:prstGeom prst="rect">
            <a:avLst/>
          </a:prstGeom>
        </p:spPr>
      </p:pic>
    </p:spTree>
    <p:extLst>
      <p:ext uri="{BB962C8B-B14F-4D97-AF65-F5344CB8AC3E}">
        <p14:creationId xmlns:p14="http://schemas.microsoft.com/office/powerpoint/2010/main" val="31451317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A1E5C8F-5207-4699-A3CD-4381E86AEF53}"/>
              </a:ext>
            </a:extLst>
          </p:cNvPr>
          <p:cNvSpPr>
            <a:spLocks noGrp="1"/>
          </p:cNvSpPr>
          <p:nvPr>
            <p:ph type="title"/>
          </p:nvPr>
        </p:nvSpPr>
        <p:spPr>
          <a:xfrm>
            <a:off x="521208" y="978408"/>
            <a:ext cx="3200400" cy="2432304"/>
          </a:xfrm>
        </p:spPr>
        <p:txBody>
          <a:bodyPr vert="horz" lIns="91440" tIns="45720" rIns="91440" bIns="45720" rtlCol="0" anchor="b">
            <a:normAutofit/>
          </a:bodyPr>
          <a:lstStyle/>
          <a:p>
            <a:pPr>
              <a:lnSpc>
                <a:spcPct val="90000"/>
              </a:lnSpc>
            </a:pPr>
            <a:r>
              <a:rPr lang="en-US" sz="4000" b="1" kern="1200">
                <a:solidFill>
                  <a:schemeClr val="tx1"/>
                </a:solidFill>
                <a:latin typeface="+mj-lt"/>
                <a:ea typeface="+mj-ea"/>
                <a:cs typeface="+mj-cs"/>
              </a:rPr>
              <a:t>Enhancing Support Team Performance</a:t>
            </a:r>
          </a:p>
        </p:txBody>
      </p:sp>
      <p:sp>
        <p:nvSpPr>
          <p:cNvPr id="14" name="Freeform: Shape 13">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D6F07BC9-8E95-5A57-5577-AE01E11E09F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3538728"/>
            <a:ext cx="3200400" cy="2816352"/>
          </a:xfrm>
        </p:spPr>
        <p:txBody>
          <a:bodyPr>
            <a:normAutofit/>
          </a:bodyPr>
          <a:lstStyle/>
          <a:p>
            <a:pPr marL="0" indent="0">
              <a:lnSpc>
                <a:spcPct val="100000"/>
              </a:lnSpc>
              <a:spcBef>
                <a:spcPts val="2500"/>
              </a:spcBef>
              <a:buFont typeface="Arial" panose="020B0604020202020204" pitchFamily="34" charset="0"/>
              <a:buNone/>
            </a:pPr>
            <a:r>
              <a:rPr lang="en-IN" sz="1000" b="1" dirty="0"/>
              <a:t>Culture of Continuous Improvement</a:t>
            </a:r>
          </a:p>
          <a:p>
            <a:pPr marL="0" lvl="1" indent="0">
              <a:lnSpc>
                <a:spcPct val="100000"/>
              </a:lnSpc>
              <a:buFont typeface="Arial" panose="020B0604020202020204" pitchFamily="34" charset="0"/>
              <a:buNone/>
            </a:pPr>
            <a:r>
              <a:rPr lang="en-IN" sz="1000" dirty="0"/>
              <a:t>Promoting a culture of continuous improvement encourages team members to enhance their skills and service delivery.</a:t>
            </a:r>
          </a:p>
          <a:p>
            <a:pPr marL="0" indent="0">
              <a:lnSpc>
                <a:spcPct val="100000"/>
              </a:lnSpc>
              <a:spcBef>
                <a:spcPts val="2500"/>
              </a:spcBef>
              <a:buFont typeface="Arial" panose="020B0604020202020204" pitchFamily="34" charset="0"/>
              <a:buNone/>
            </a:pPr>
            <a:r>
              <a:rPr lang="en-IN" sz="1000" b="1" dirty="0"/>
              <a:t>Accountability in Teams</a:t>
            </a:r>
          </a:p>
          <a:p>
            <a:pPr marL="0" lvl="1" indent="0">
              <a:lnSpc>
                <a:spcPct val="100000"/>
              </a:lnSpc>
              <a:buFont typeface="Arial" panose="020B0604020202020204" pitchFamily="34" charset="0"/>
              <a:buNone/>
            </a:pPr>
            <a:r>
              <a:rPr lang="en-IN" sz="1000" dirty="0"/>
              <a:t>Fostering accountability within the support team ensures that team members take responsibility for their actions and service quality.</a:t>
            </a:r>
          </a:p>
          <a:p>
            <a:pPr marL="0" indent="0">
              <a:lnSpc>
                <a:spcPct val="100000"/>
              </a:lnSpc>
              <a:spcBef>
                <a:spcPts val="2500"/>
              </a:spcBef>
              <a:buFont typeface="Arial" panose="020B0604020202020204" pitchFamily="34" charset="0"/>
              <a:buNone/>
            </a:pPr>
            <a:r>
              <a:rPr lang="en-IN" sz="1000" b="1" dirty="0"/>
              <a:t>Improved Service Delivery</a:t>
            </a:r>
          </a:p>
          <a:p>
            <a:pPr marL="0" lvl="1" indent="0">
              <a:lnSpc>
                <a:spcPct val="100000"/>
              </a:lnSpc>
              <a:buFont typeface="Arial" panose="020B0604020202020204" pitchFamily="34" charset="0"/>
              <a:buNone/>
            </a:pPr>
            <a:r>
              <a:rPr lang="en-IN" sz="1000" dirty="0"/>
              <a:t>Enhanced team performance results in better service delivery, directly affecting user satisfaction and loyalty.</a:t>
            </a:r>
          </a:p>
        </p:txBody>
      </p:sp>
      <p:pic>
        <p:nvPicPr>
          <p:cNvPr id="5" name="Content Placeholder 4" descr="puzzlepuzzle">
            <a:extLst>
              <a:ext uri="{FF2B5EF4-FFF2-40B4-BE49-F238E27FC236}">
                <a16:creationId xmlns:a16="http://schemas.microsoft.com/office/drawing/2014/main" id="{DE05FCF0-9F44-49A1-9B07-12AB4BE7A349}"/>
              </a:ext>
            </a:extLst>
          </p:cNvPr>
          <p:cNvPicPr>
            <a:picLocks noGrp="1" noChangeAspect="1"/>
          </p:cNvPicPr>
          <p:nvPr>
            <p:ph sz="half" idx="1"/>
          </p:nvPr>
        </p:nvPicPr>
        <p:blipFill>
          <a:blip r:embed="rId3"/>
          <a:srcRect r="6436" b="-2"/>
          <a:stretch>
            <a:fillRect/>
          </a:stretch>
        </p:blipFill>
        <p:spPr>
          <a:xfrm>
            <a:off x="4136609" y="970929"/>
            <a:ext cx="7534183" cy="5375076"/>
          </a:xfrm>
          <a:prstGeom prst="rect">
            <a:avLst/>
          </a:prstGeom>
        </p:spPr>
      </p:pic>
      <p:sp>
        <p:nvSpPr>
          <p:cNvPr id="6" name="Slide Number Placeholder 5">
            <a:extLst>
              <a:ext uri="{FF2B5EF4-FFF2-40B4-BE49-F238E27FC236}">
                <a16:creationId xmlns:a16="http://schemas.microsoft.com/office/drawing/2014/main" id="{A97B703C-B758-8108-E7CE-E09D3A627EAA}"/>
              </a:ext>
            </a:extLst>
          </p:cNvPr>
          <p:cNvSpPr>
            <a:spLocks noGrp="1"/>
          </p:cNvSpPr>
          <p:nvPr>
            <p:ph type="sldNum" sz="quarter" idx="12"/>
          </p:nvPr>
        </p:nvSpPr>
        <p:spPr/>
        <p:txBody>
          <a:bodyPr/>
          <a:lstStyle/>
          <a:p>
            <a:fld id="{148CC95F-0247-41B6-91CF-DC97C76A7088}" type="slidenum">
              <a:rPr lang="en-US" smtClean="0"/>
              <a:t>22</a:t>
            </a:fld>
            <a:endParaRPr lang="en-US"/>
          </a:p>
        </p:txBody>
      </p:sp>
    </p:spTree>
    <p:extLst>
      <p:ext uri="{BB962C8B-B14F-4D97-AF65-F5344CB8AC3E}">
        <p14:creationId xmlns:p14="http://schemas.microsoft.com/office/powerpoint/2010/main" val="2381064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B593D44-B5D8-B422-8F65-98B7ABBB5648}"/>
              </a:ext>
            </a:extLst>
          </p:cNvPr>
          <p:cNvSpPr>
            <a:spLocks noGrp="1"/>
          </p:cNvSpPr>
          <p:nvPr>
            <p:ph type="title"/>
          </p:nvPr>
        </p:nvSpPr>
        <p:spPr>
          <a:xfrm>
            <a:off x="521208" y="978408"/>
            <a:ext cx="3410712" cy="5376672"/>
          </a:xfrm>
        </p:spPr>
        <p:txBody>
          <a:bodyPr>
            <a:normAutofit/>
          </a:bodyPr>
          <a:lstStyle/>
          <a:p>
            <a:r>
              <a:rPr lang="en-US" sz="3700"/>
              <a:t>Long-Term Improvements and Goals</a:t>
            </a:r>
          </a:p>
        </p:txBody>
      </p:sp>
      <p:graphicFrame>
        <p:nvGraphicFramePr>
          <p:cNvPr id="4" name="Content Placeholder 4">
            <a:extLst>
              <a:ext uri="{FF2B5EF4-FFF2-40B4-BE49-F238E27FC236}">
                <a16:creationId xmlns:a16="http://schemas.microsoft.com/office/drawing/2014/main" id="{6B224F17-1790-4E39-A4F8-2D0ACB60C15E}"/>
              </a:ext>
            </a:extLst>
          </p:cNvPr>
          <p:cNvGraphicFramePr>
            <a:graphicFrameLocks noGrp="1"/>
          </p:cNvGraphicFramePr>
          <p:nvPr>
            <p:ph idx="1"/>
            <p:extLst>
              <p:ext uri="{D42A27DB-BD31-4B8C-83A1-F6EECF244321}">
                <p14:modId xmlns:p14="http://schemas.microsoft.com/office/powerpoint/2010/main" val="11618880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43CA3BC-3AB5-A4E8-CB0D-269E1F0955F8}"/>
              </a:ext>
            </a:extLst>
          </p:cNvPr>
          <p:cNvSpPr>
            <a:spLocks noGrp="1"/>
          </p:cNvSpPr>
          <p:nvPr>
            <p:ph type="sldNum" sz="quarter" idx="12"/>
          </p:nvPr>
        </p:nvSpPr>
        <p:spPr/>
        <p:txBody>
          <a:bodyPr/>
          <a:lstStyle/>
          <a:p>
            <a:fld id="{148CC95F-0247-41B6-91CF-DC97C76A7088}" type="slidenum">
              <a:rPr lang="en-US" smtClean="0"/>
              <a:t>23</a:t>
            </a:fld>
            <a:endParaRPr lang="en-US"/>
          </a:p>
        </p:txBody>
      </p:sp>
    </p:spTree>
    <p:extLst>
      <p:ext uri="{BB962C8B-B14F-4D97-AF65-F5344CB8AC3E}">
        <p14:creationId xmlns:p14="http://schemas.microsoft.com/office/powerpoint/2010/main" val="26885381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553FF-FC99-594E-823A-8D4C19647E2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883715E-C8B4-6510-8E2B-8B8C636EC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F69916F-03BA-6AB5-0489-5801D77ED6ED}"/>
              </a:ext>
            </a:extLst>
          </p:cNvPr>
          <p:cNvSpPr>
            <a:spLocks noGrp="1"/>
          </p:cNvSpPr>
          <p:nvPr>
            <p:ph type="ctrTitle"/>
          </p:nvPr>
        </p:nvSpPr>
        <p:spPr>
          <a:xfrm>
            <a:off x="521208" y="1211766"/>
            <a:ext cx="7517892" cy="4727988"/>
          </a:xfrm>
        </p:spPr>
        <p:txBody>
          <a:bodyPr anchor="b">
            <a:normAutofit/>
          </a:bodyPr>
          <a:lstStyle/>
          <a:p>
            <a:r>
              <a:rPr lang="en-US" sz="6300" dirty="0"/>
              <a:t>Dashboard Overview</a:t>
            </a:r>
          </a:p>
        </p:txBody>
      </p:sp>
      <p:sp>
        <p:nvSpPr>
          <p:cNvPr id="9" name="Freeform: Shape 8">
            <a:extLst>
              <a:ext uri="{FF2B5EF4-FFF2-40B4-BE49-F238E27FC236}">
                <a16:creationId xmlns:a16="http://schemas.microsoft.com/office/drawing/2014/main" id="{26D1C918-3B1F-8A30-7330-F172912BA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5799902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5A036F-9975-4D7C-8141-77791C714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90405AB-F9EB-0014-6489-03A19F0DD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888" y="497392"/>
            <a:ext cx="1116624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2">
            <a:extLst>
              <a:ext uri="{FF2B5EF4-FFF2-40B4-BE49-F238E27FC236}">
                <a16:creationId xmlns:a16="http://schemas.microsoft.com/office/drawing/2014/main" id="{7EA070A3-ED19-5ADF-2A4E-1B0C64085BCF}"/>
              </a:ext>
            </a:extLst>
          </p:cNvPr>
          <p:cNvSpPr>
            <a:spLocks noGrp="1"/>
          </p:cNvSpPr>
          <p:nvPr>
            <p:ph type="sldNum" sz="quarter" idx="12"/>
          </p:nvPr>
        </p:nvSpPr>
        <p:spPr/>
        <p:txBody>
          <a:bodyPr/>
          <a:lstStyle/>
          <a:p>
            <a:fld id="{148CC95F-0247-41B6-91CF-DC97C76A7088}" type="slidenum">
              <a:rPr lang="en-US" smtClean="0"/>
              <a:t>25</a:t>
            </a:fld>
            <a:endParaRPr lang="en-US"/>
          </a:p>
        </p:txBody>
      </p:sp>
      <p:pic>
        <p:nvPicPr>
          <p:cNvPr id="4" name="Picture 3">
            <a:extLst>
              <a:ext uri="{FF2B5EF4-FFF2-40B4-BE49-F238E27FC236}">
                <a16:creationId xmlns:a16="http://schemas.microsoft.com/office/drawing/2014/main" id="{D1575A3F-7CA0-AB6D-E241-65B67F15C744}"/>
              </a:ext>
            </a:extLst>
          </p:cNvPr>
          <p:cNvPicPr>
            <a:picLocks noChangeAspect="1"/>
          </p:cNvPicPr>
          <p:nvPr/>
        </p:nvPicPr>
        <p:blipFill>
          <a:blip r:embed="rId2"/>
          <a:stretch>
            <a:fillRect/>
          </a:stretch>
        </p:blipFill>
        <p:spPr>
          <a:xfrm>
            <a:off x="546862" y="780681"/>
            <a:ext cx="11183553" cy="5010520"/>
          </a:xfrm>
          <a:prstGeom prst="rect">
            <a:avLst/>
          </a:prstGeom>
        </p:spPr>
      </p:pic>
    </p:spTree>
    <p:extLst>
      <p:ext uri="{BB962C8B-B14F-4D97-AF65-F5344CB8AC3E}">
        <p14:creationId xmlns:p14="http://schemas.microsoft.com/office/powerpoint/2010/main" val="1724876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79E8DF50-62F3-BDE3-F71B-2A5077E49D88}"/>
              </a:ext>
            </a:extLst>
          </p:cNvPr>
          <p:cNvSpPr>
            <a:spLocks noGrp="1"/>
          </p:cNvSpPr>
          <p:nvPr>
            <p:ph type="title"/>
          </p:nvPr>
        </p:nvSpPr>
        <p:spPr>
          <a:xfrm>
            <a:off x="521208" y="1325880"/>
            <a:ext cx="11155680" cy="1408176"/>
          </a:xfrm>
        </p:spPr>
        <p:txBody>
          <a:bodyPr anchor="b">
            <a:normAutofit/>
          </a:bodyPr>
          <a:lstStyle/>
          <a:p>
            <a:r>
              <a:rPr lang="en-US" sz="6800"/>
              <a:t>Conclusion</a:t>
            </a:r>
          </a:p>
        </p:txBody>
      </p:sp>
      <p:graphicFrame>
        <p:nvGraphicFramePr>
          <p:cNvPr id="11" name="Content Placeholder 2">
            <a:extLst>
              <a:ext uri="{FF2B5EF4-FFF2-40B4-BE49-F238E27FC236}">
                <a16:creationId xmlns:a16="http://schemas.microsoft.com/office/drawing/2014/main" id="{F30D800F-2D02-00CC-12B6-4CA862AA9D80}"/>
              </a:ext>
            </a:extLst>
          </p:cNvPr>
          <p:cNvGraphicFramePr>
            <a:graphicFrameLocks noGrp="1"/>
          </p:cNvGraphicFramePr>
          <p:nvPr>
            <p:ph idx="1"/>
            <p:extLst>
              <p:ext uri="{D42A27DB-BD31-4B8C-83A1-F6EECF244321}">
                <p14:modId xmlns:p14="http://schemas.microsoft.com/office/powerpoint/2010/main" val="3264001386"/>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A9C4DA9-A182-60F3-C010-AC1B078F25AB}"/>
              </a:ext>
            </a:extLst>
          </p:cNvPr>
          <p:cNvSpPr>
            <a:spLocks noGrp="1"/>
          </p:cNvSpPr>
          <p:nvPr>
            <p:ph type="sldNum" sz="quarter" idx="12"/>
          </p:nvPr>
        </p:nvSpPr>
        <p:spPr/>
        <p:txBody>
          <a:bodyPr/>
          <a:lstStyle/>
          <a:p>
            <a:fld id="{148CC95F-0247-41B6-91CF-DC97C76A7088}" type="slidenum">
              <a:rPr lang="en-US" smtClean="0"/>
              <a:t>26</a:t>
            </a:fld>
            <a:endParaRPr lang="en-US"/>
          </a:p>
        </p:txBody>
      </p:sp>
    </p:spTree>
    <p:extLst>
      <p:ext uri="{BB962C8B-B14F-4D97-AF65-F5344CB8AC3E}">
        <p14:creationId xmlns:p14="http://schemas.microsoft.com/office/powerpoint/2010/main" val="2924329222"/>
      </p:ext>
    </p:extLst>
  </p:cSld>
  <p:clrMapOvr>
    <a:overrideClrMapping bg1="dk1" tx1="lt1" bg2="dk2" tx2="lt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1AAB-14C4-40D0-88C9-D4B6C0EC1905}"/>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dirty="0"/>
              <a:t>Key Findings</a:t>
            </a:r>
            <a:endParaRPr lang="en-US" b="1"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FCAFB002-F191-C1B4-6FD2-116DD8C23C3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29450" y="978408"/>
            <a:ext cx="4638294" cy="5367528"/>
          </a:xfrm>
        </p:spPr>
        <p:txBody>
          <a:bodyPr anchor="ctr">
            <a:noAutofit/>
          </a:bodyPr>
          <a:lstStyle/>
          <a:p>
            <a:pPr marL="0" indent="0">
              <a:spcBef>
                <a:spcPts val="2500"/>
              </a:spcBef>
              <a:buFont typeface="Arial" panose="020B0604020202020204" pitchFamily="34" charset="0"/>
              <a:buNone/>
            </a:pPr>
            <a:r>
              <a:rPr lang="en-IN" sz="1400" b="1" dirty="0"/>
              <a:t>High Demand and Severity</a:t>
            </a:r>
          </a:p>
          <a:p>
            <a:pPr marL="0" lvl="1" indent="0">
              <a:buFont typeface="Arial" panose="020B0604020202020204" pitchFamily="34" charset="0"/>
              <a:buNone/>
            </a:pPr>
            <a:r>
              <a:rPr lang="en-IN" sz="1400" dirty="0"/>
              <a:t>The analysis of 97,498 IT tickets revealed a high demand with most tickets categorized as normal severity.</a:t>
            </a:r>
          </a:p>
          <a:p>
            <a:pPr marL="0" indent="0">
              <a:spcBef>
                <a:spcPts val="2500"/>
              </a:spcBef>
              <a:buFont typeface="Arial" panose="020B0604020202020204" pitchFamily="34" charset="0"/>
              <a:buNone/>
            </a:pPr>
            <a:r>
              <a:rPr lang="en-IN" sz="1400" b="1" dirty="0"/>
              <a:t>Resolution Time Efficiency</a:t>
            </a:r>
          </a:p>
          <a:p>
            <a:pPr marL="0" lvl="1" indent="0">
              <a:buFont typeface="Arial" panose="020B0604020202020204" pitchFamily="34" charset="0"/>
              <a:buNone/>
            </a:pPr>
            <a:r>
              <a:rPr lang="en-IN" sz="1400" dirty="0"/>
              <a:t>The average resolution time is 4.55 days, indicating improvements in efficiency within the IT support teams.</a:t>
            </a:r>
          </a:p>
          <a:p>
            <a:pPr marL="0" indent="0">
              <a:spcBef>
                <a:spcPts val="2500"/>
              </a:spcBef>
              <a:buFont typeface="Arial" panose="020B0604020202020204" pitchFamily="34" charset="0"/>
              <a:buNone/>
            </a:pPr>
            <a:r>
              <a:rPr lang="en-IN" sz="1400" b="1" dirty="0"/>
              <a:t>Satisfaction Scores</a:t>
            </a:r>
          </a:p>
          <a:p>
            <a:pPr marL="0" lvl="1" indent="0">
              <a:buFont typeface="Arial" panose="020B0604020202020204" pitchFamily="34" charset="0"/>
              <a:buNone/>
            </a:pPr>
            <a:r>
              <a:rPr lang="en-IN" sz="1400" dirty="0"/>
              <a:t>High satisfaction scores suggest good service quality, although some ticket types remain challenging to resolve.</a:t>
            </a:r>
          </a:p>
          <a:p>
            <a:pPr marL="0" indent="0">
              <a:spcBef>
                <a:spcPts val="2500"/>
              </a:spcBef>
              <a:buFont typeface="Arial" panose="020B0604020202020204" pitchFamily="34" charset="0"/>
              <a:buNone/>
            </a:pPr>
            <a:r>
              <a:rPr lang="en-IN" sz="1400" b="1" dirty="0"/>
              <a:t>Agent Performance Variation</a:t>
            </a:r>
          </a:p>
          <a:p>
            <a:pPr marL="0" lvl="1" indent="0">
              <a:buFont typeface="Arial" panose="020B0604020202020204" pitchFamily="34" charset="0"/>
              <a:buNone/>
            </a:pPr>
            <a:r>
              <a:rPr lang="en-IN" sz="1400" dirty="0"/>
              <a:t>Agent performance varies by age, influencing both satisfaction scores and resolution times. This insight can inform staffing and training decisions.</a:t>
            </a:r>
          </a:p>
          <a:p>
            <a:pPr marL="0" lvl="1" indent="0">
              <a:buFont typeface="Arial" panose="020B0604020202020204" pitchFamily="34" charset="0"/>
              <a:buNone/>
            </a:pPr>
            <a:endParaRPr lang="en-IN" sz="1400" dirty="0"/>
          </a:p>
          <a:p>
            <a:pPr marL="0" lvl="1" indent="0">
              <a:buNone/>
            </a:pPr>
            <a:r>
              <a:rPr lang="en-IN" sz="1400" dirty="0"/>
              <a:t>This analysis underscores the power of data-driven decision-making in transforming IT support—enhancing service quality, boosting team performance, and driving strategic growth.</a:t>
            </a:r>
          </a:p>
        </p:txBody>
      </p:sp>
      <p:sp>
        <p:nvSpPr>
          <p:cNvPr id="6" name="Slide Number Placeholder 5">
            <a:extLst>
              <a:ext uri="{FF2B5EF4-FFF2-40B4-BE49-F238E27FC236}">
                <a16:creationId xmlns:a16="http://schemas.microsoft.com/office/drawing/2014/main" id="{31DE2366-5E97-1802-86DB-9A8F5FD3372C}"/>
              </a:ext>
            </a:extLst>
          </p:cNvPr>
          <p:cNvSpPr>
            <a:spLocks noGrp="1"/>
          </p:cNvSpPr>
          <p:nvPr>
            <p:ph type="sldNum" sz="quarter" idx="12"/>
          </p:nvPr>
        </p:nvSpPr>
        <p:spPr/>
        <p:txBody>
          <a:bodyPr/>
          <a:lstStyle/>
          <a:p>
            <a:fld id="{148CC95F-0247-41B6-91CF-DC97C76A7088}" type="slidenum">
              <a:rPr lang="en-US" smtClean="0"/>
              <a:t>27</a:t>
            </a:fld>
            <a:endParaRPr lang="en-US"/>
          </a:p>
        </p:txBody>
      </p:sp>
      <p:pic>
        <p:nvPicPr>
          <p:cNvPr id="9" name="Picture 8">
            <a:extLst>
              <a:ext uri="{FF2B5EF4-FFF2-40B4-BE49-F238E27FC236}">
                <a16:creationId xmlns:a16="http://schemas.microsoft.com/office/drawing/2014/main" id="{D18814EF-D7B7-E3EE-14D9-E597F67FBF2C}"/>
              </a:ext>
            </a:extLst>
          </p:cNvPr>
          <p:cNvPicPr>
            <a:picLocks noChangeAspect="1"/>
          </p:cNvPicPr>
          <p:nvPr/>
        </p:nvPicPr>
        <p:blipFill>
          <a:blip r:embed="rId4"/>
          <a:stretch>
            <a:fillRect/>
          </a:stretch>
        </p:blipFill>
        <p:spPr>
          <a:xfrm>
            <a:off x="521208" y="2518178"/>
            <a:ext cx="6186814" cy="3168247"/>
          </a:xfrm>
          <a:prstGeom prst="rect">
            <a:avLst/>
          </a:prstGeom>
        </p:spPr>
      </p:pic>
    </p:spTree>
    <p:extLst>
      <p:ext uri="{BB962C8B-B14F-4D97-AF65-F5344CB8AC3E}">
        <p14:creationId xmlns:p14="http://schemas.microsoft.com/office/powerpoint/2010/main" val="4279059323"/>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AC02B2D-56DE-34B7-686F-3B0128D65353}"/>
              </a:ext>
            </a:extLst>
          </p:cNvPr>
          <p:cNvSpPr>
            <a:spLocks noGrp="1"/>
          </p:cNvSpPr>
          <p:nvPr>
            <p:ph type="ctrTitle"/>
          </p:nvPr>
        </p:nvSpPr>
        <p:spPr>
          <a:xfrm>
            <a:off x="521208" y="1211766"/>
            <a:ext cx="7237052" cy="4727988"/>
          </a:xfrm>
        </p:spPr>
        <p:txBody>
          <a:bodyPr anchor="b">
            <a:normAutofit/>
          </a:bodyPr>
          <a:lstStyle/>
          <a:p>
            <a:r>
              <a:rPr lang="en-US" sz="7400" dirty="0"/>
              <a:t>Introduction &amp; Objectives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6968929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686891-A5D2-48C4-C418-9CF03FD06A7B}"/>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Purpose and Objectives of the Analysis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Shot of a businessman holding on to a bunch of cryptocurrency balloons on top of a graph against a white background">
            <a:extLst>
              <a:ext uri="{FF2B5EF4-FFF2-40B4-BE49-F238E27FC236}">
                <a16:creationId xmlns:a16="http://schemas.microsoft.com/office/drawing/2014/main" id="{835C2283-814E-4FE6-805A-359EBC556B50}"/>
              </a:ext>
            </a:extLst>
          </p:cNvPr>
          <p:cNvPicPr>
            <a:picLocks noGrp="1" noChangeAspect="1"/>
          </p:cNvPicPr>
          <p:nvPr>
            <p:ph sz="half" idx="1"/>
          </p:nvPr>
        </p:nvPicPr>
        <p:blipFill>
          <a:blip r:embed="rId3"/>
          <a:srcRect r="-1" b="18430"/>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1437DECB-69D9-98A9-B2EE-E6AA68051F6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IN" sz="1400" b="1" dirty="0"/>
              <a:t>Evaluate IT Support Efficiency</a:t>
            </a:r>
          </a:p>
          <a:p>
            <a:pPr marL="0" lvl="1" indent="0">
              <a:buFont typeface="Arial" panose="020B0604020202020204" pitchFamily="34" charset="0"/>
              <a:buNone/>
            </a:pPr>
            <a:r>
              <a:rPr lang="en-IN" sz="1400" dirty="0"/>
              <a:t>The analysis aims to assess how efficiently our IT support processes operate, ensuring optimal service delivery.</a:t>
            </a:r>
          </a:p>
          <a:p>
            <a:pPr marL="0" indent="0">
              <a:spcBef>
                <a:spcPts val="2500"/>
              </a:spcBef>
              <a:buFont typeface="Arial" panose="020B0604020202020204" pitchFamily="34" charset="0"/>
              <a:buNone/>
            </a:pPr>
            <a:r>
              <a:rPr lang="en-IN" sz="1400" b="1" dirty="0"/>
              <a:t>Identify Trends</a:t>
            </a:r>
          </a:p>
          <a:p>
            <a:pPr marL="0" lvl="1" indent="0">
              <a:buFont typeface="Arial" panose="020B0604020202020204" pitchFamily="34" charset="0"/>
              <a:buNone/>
            </a:pPr>
            <a:r>
              <a:rPr lang="en-IN" sz="1400" dirty="0"/>
              <a:t>We aim to uncover trends in IT support requests and responses to better understand user needs and behaviours.</a:t>
            </a:r>
          </a:p>
          <a:p>
            <a:pPr marL="0" indent="0">
              <a:spcBef>
                <a:spcPts val="2500"/>
              </a:spcBef>
              <a:buFont typeface="Arial" panose="020B0604020202020204" pitchFamily="34" charset="0"/>
              <a:buNone/>
            </a:pPr>
            <a:r>
              <a:rPr lang="en-IN" sz="1400" b="1" dirty="0"/>
              <a:t>Areas for Improvement</a:t>
            </a:r>
          </a:p>
          <a:p>
            <a:pPr marL="0" lvl="1" indent="0">
              <a:buFont typeface="Arial" panose="020B0604020202020204" pitchFamily="34" charset="0"/>
              <a:buNone/>
            </a:pPr>
            <a:r>
              <a:rPr lang="en-IN" sz="1400" dirty="0"/>
              <a:t>The analysis will highlight areas needing improvement in IT processes to enhance service quality and responsiveness.</a:t>
            </a:r>
          </a:p>
          <a:p>
            <a:pPr marL="0" indent="0">
              <a:spcBef>
                <a:spcPts val="2500"/>
              </a:spcBef>
              <a:buFont typeface="Arial" panose="020B0604020202020204" pitchFamily="34" charset="0"/>
              <a:buNone/>
            </a:pPr>
            <a:r>
              <a:rPr lang="en-IN" sz="1400" b="1" dirty="0"/>
              <a:t>Align IT with Business Needs</a:t>
            </a:r>
          </a:p>
          <a:p>
            <a:pPr marL="0" lvl="1" indent="0">
              <a:buFont typeface="Arial" panose="020B0604020202020204" pitchFamily="34" charset="0"/>
              <a:buNone/>
            </a:pPr>
            <a:r>
              <a:rPr lang="en-IN" sz="1400" dirty="0"/>
              <a:t>Our objective is to ensure that IT services are aligned with current business requirements and priorities for better integration.</a:t>
            </a:r>
          </a:p>
          <a:p>
            <a:pPr marL="0" indent="0">
              <a:spcBef>
                <a:spcPts val="2500"/>
              </a:spcBef>
              <a:buNone/>
            </a:pPr>
            <a:r>
              <a:rPr lang="en-IN" sz="1400" b="1" dirty="0"/>
              <a:t>Identify high and low performing agents</a:t>
            </a:r>
          </a:p>
          <a:p>
            <a:pPr marL="0" lvl="1" indent="0">
              <a:buNone/>
            </a:pPr>
            <a:r>
              <a:rPr lang="en-IN" sz="1400" dirty="0"/>
              <a:t>The analysis aims to identify high and low performing agents to support staffing decisions, including hiring, firing and training.</a:t>
            </a:r>
          </a:p>
        </p:txBody>
      </p:sp>
      <p:sp>
        <p:nvSpPr>
          <p:cNvPr id="6" name="Slide Number Placeholder 5">
            <a:extLst>
              <a:ext uri="{FF2B5EF4-FFF2-40B4-BE49-F238E27FC236}">
                <a16:creationId xmlns:a16="http://schemas.microsoft.com/office/drawing/2014/main" id="{A39FFF72-D8E1-86D5-BFE5-2038CC8FFB8E}"/>
              </a:ext>
            </a:extLst>
          </p:cNvPr>
          <p:cNvSpPr>
            <a:spLocks noGrp="1"/>
          </p:cNvSpPr>
          <p:nvPr>
            <p:ph type="sldNum" sz="quarter" idx="12"/>
          </p:nvPr>
        </p:nvSpPr>
        <p:spPr/>
        <p:txBody>
          <a:bodyPr/>
          <a:lstStyle/>
          <a:p>
            <a:fld id="{148CC95F-0247-41B6-91CF-DC97C76A7088}" type="slidenum">
              <a:rPr lang="en-US" smtClean="0"/>
              <a:t>4</a:t>
            </a:fld>
            <a:endParaRPr lang="en-US"/>
          </a:p>
        </p:txBody>
      </p:sp>
    </p:spTree>
    <p:extLst>
      <p:ext uri="{BB962C8B-B14F-4D97-AF65-F5344CB8AC3E}">
        <p14:creationId xmlns:p14="http://schemas.microsoft.com/office/powerpoint/2010/main" val="2774646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2C5B2C6-0E19-67B9-3354-B657E17018F4}"/>
              </a:ext>
            </a:extLst>
          </p:cNvPr>
          <p:cNvSpPr>
            <a:spLocks noGrp="1"/>
          </p:cNvSpPr>
          <p:nvPr>
            <p:ph type="title"/>
          </p:nvPr>
        </p:nvSpPr>
        <p:spPr>
          <a:xfrm>
            <a:off x="6995160" y="978408"/>
            <a:ext cx="4745736"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Overview of the Data Collection Process</a:t>
            </a:r>
          </a:p>
        </p:txBody>
      </p:sp>
      <p:pic>
        <p:nvPicPr>
          <p:cNvPr id="5" name="Content Placeholder 4" descr="3D illustration.">
            <a:extLst>
              <a:ext uri="{FF2B5EF4-FFF2-40B4-BE49-F238E27FC236}">
                <a16:creationId xmlns:a16="http://schemas.microsoft.com/office/drawing/2014/main" id="{4A83755E-19EF-4286-92F7-2F85AC6BFB77}"/>
              </a:ext>
            </a:extLst>
          </p:cNvPr>
          <p:cNvPicPr>
            <a:picLocks noGrp="1" noChangeAspect="1"/>
          </p:cNvPicPr>
          <p:nvPr>
            <p:ph sz="half" idx="1"/>
          </p:nvPr>
        </p:nvPicPr>
        <p:blipFill>
          <a:blip r:embed="rId3"/>
          <a:srcRect l="898" r="25913"/>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2A67D45E-EAF7-09F4-E924-871E29DD36F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5160" y="2578608"/>
            <a:ext cx="4672584" cy="3767328"/>
          </a:xfrm>
        </p:spPr>
        <p:txBody>
          <a:bodyPr>
            <a:normAutofit/>
          </a:bodyPr>
          <a:lstStyle/>
          <a:p>
            <a:pPr marL="0" indent="0">
              <a:spcBef>
                <a:spcPts val="2500"/>
              </a:spcBef>
              <a:buFont typeface="Arial" panose="020B0604020202020204" pitchFamily="34" charset="0"/>
              <a:buNone/>
            </a:pPr>
            <a:r>
              <a:rPr lang="en-IN" sz="1400" b="1"/>
              <a:t>Data Sources</a:t>
            </a:r>
          </a:p>
          <a:p>
            <a:pPr marL="0" lvl="1" indent="0">
              <a:buFont typeface="Arial" panose="020B0604020202020204" pitchFamily="34" charset="0"/>
              <a:buNone/>
            </a:pPr>
            <a:r>
              <a:rPr lang="en-IN" sz="1400"/>
              <a:t>Data was collected from multiple sources such as the ticketing system, user feedback, and service agreements to ensure comprehensive analysis.</a:t>
            </a:r>
          </a:p>
          <a:p>
            <a:pPr marL="0" indent="0">
              <a:spcBef>
                <a:spcPts val="2500"/>
              </a:spcBef>
              <a:buFont typeface="Arial" panose="020B0604020202020204" pitchFamily="34" charset="0"/>
              <a:buNone/>
            </a:pPr>
            <a:r>
              <a:rPr lang="en-IN" sz="1400" b="1"/>
              <a:t>Comprehensive View</a:t>
            </a:r>
          </a:p>
          <a:p>
            <a:pPr marL="0" lvl="1" indent="0">
              <a:buFont typeface="Arial" panose="020B0604020202020204" pitchFamily="34" charset="0"/>
              <a:buNone/>
            </a:pPr>
            <a:r>
              <a:rPr lang="en-IN" sz="1400"/>
              <a:t>The gathered data provides a holistic perspective on how tickets are handled and resolved, improving our understanding of the process.</a:t>
            </a:r>
          </a:p>
        </p:txBody>
      </p:sp>
      <p:sp>
        <p:nvSpPr>
          <p:cNvPr id="6" name="Slide Number Placeholder 5">
            <a:extLst>
              <a:ext uri="{FF2B5EF4-FFF2-40B4-BE49-F238E27FC236}">
                <a16:creationId xmlns:a16="http://schemas.microsoft.com/office/drawing/2014/main" id="{0B0DFAFC-2EF7-C4B4-D560-98F89D891E25}"/>
              </a:ext>
            </a:extLst>
          </p:cNvPr>
          <p:cNvSpPr>
            <a:spLocks noGrp="1"/>
          </p:cNvSpPr>
          <p:nvPr>
            <p:ph type="sldNum" sz="quarter" idx="12"/>
          </p:nvPr>
        </p:nvSpPr>
        <p:spPr/>
        <p:txBody>
          <a:bodyPr/>
          <a:lstStyle/>
          <a:p>
            <a:fld id="{148CC95F-0247-41B6-91CF-DC97C76A7088}" type="slidenum">
              <a:rPr lang="en-US" smtClean="0"/>
              <a:t>5</a:t>
            </a:fld>
            <a:endParaRPr lang="en-US"/>
          </a:p>
        </p:txBody>
      </p:sp>
    </p:spTree>
    <p:extLst>
      <p:ext uri="{BB962C8B-B14F-4D97-AF65-F5344CB8AC3E}">
        <p14:creationId xmlns:p14="http://schemas.microsoft.com/office/powerpoint/2010/main" val="4209046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E69DC0-3B8D-014F-9E44-9D7403E9DE52}"/>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Data Overview</a:t>
            </a:r>
          </a:p>
        </p:txBody>
      </p:sp>
      <p:pic>
        <p:nvPicPr>
          <p:cNvPr id="5" name="Content Placeholder 4" descr="3D illustration">
            <a:extLst>
              <a:ext uri="{FF2B5EF4-FFF2-40B4-BE49-F238E27FC236}">
                <a16:creationId xmlns:a16="http://schemas.microsoft.com/office/drawing/2014/main" id="{4BF7EE95-C0C0-4C9F-8876-8BCB75BFC2AB}"/>
              </a:ext>
            </a:extLst>
          </p:cNvPr>
          <p:cNvPicPr>
            <a:picLocks noGrp="1" noChangeAspect="1"/>
          </p:cNvPicPr>
          <p:nvPr>
            <p:ph sz="half" idx="1"/>
          </p:nvPr>
        </p:nvPicPr>
        <p:blipFill>
          <a:blip r:embed="rId3"/>
          <a:srcRect l="7452" r="20230"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FB75D892-433F-BD5A-7F15-D499869D08A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IN" sz="1400" b="1" dirty="0"/>
              <a:t>Ticket Dataset</a:t>
            </a:r>
          </a:p>
          <a:p>
            <a:pPr marL="0" lvl="1" indent="0">
              <a:buNone/>
            </a:pPr>
            <a:r>
              <a:rPr lang="en-IN" sz="1400" dirty="0"/>
              <a:t>Ticket data contains records of support requests, including ticket category, issue type, resolution times, and satisfaction rate.</a:t>
            </a:r>
          </a:p>
          <a:p>
            <a:pPr marL="0" indent="0">
              <a:spcBef>
                <a:spcPts val="2500"/>
              </a:spcBef>
              <a:buFont typeface="Arial" panose="020B0604020202020204" pitchFamily="34" charset="0"/>
              <a:buNone/>
            </a:pPr>
            <a:r>
              <a:rPr lang="en-IN" sz="1400" b="1" dirty="0"/>
              <a:t>Agent Dataset</a:t>
            </a:r>
          </a:p>
          <a:p>
            <a:pPr marL="0" lvl="1" indent="0">
              <a:buFont typeface="Arial" panose="020B0604020202020204" pitchFamily="34" charset="0"/>
              <a:buNone/>
            </a:pPr>
            <a:r>
              <a:rPr lang="en-IN" sz="1400" dirty="0"/>
              <a:t>Agent data includes information on individual agents, their birth years, and contact details.</a:t>
            </a:r>
          </a:p>
          <a:p>
            <a:pPr marL="0" indent="0">
              <a:spcBef>
                <a:spcPts val="2500"/>
              </a:spcBef>
              <a:buFont typeface="Arial" panose="020B0604020202020204" pitchFamily="34" charset="0"/>
              <a:buNone/>
            </a:pPr>
            <a:r>
              <a:rPr lang="en-IN" sz="1400" b="1" dirty="0"/>
              <a:t>Data Analysis</a:t>
            </a:r>
          </a:p>
          <a:p>
            <a:pPr marL="0" lvl="1" indent="0">
              <a:buFont typeface="Arial" panose="020B0604020202020204" pitchFamily="34" charset="0"/>
              <a:buNone/>
            </a:pPr>
            <a:r>
              <a:rPr lang="en-IN" sz="1400" dirty="0"/>
              <a:t>Analysing these datasets can identify trends, improve service delivery, and enhance agent performance.</a:t>
            </a:r>
          </a:p>
        </p:txBody>
      </p:sp>
      <p:sp>
        <p:nvSpPr>
          <p:cNvPr id="6" name="Slide Number Placeholder 5">
            <a:extLst>
              <a:ext uri="{FF2B5EF4-FFF2-40B4-BE49-F238E27FC236}">
                <a16:creationId xmlns:a16="http://schemas.microsoft.com/office/drawing/2014/main" id="{33F52368-BB6F-B3DA-608A-B58F2AC479AE}"/>
              </a:ext>
            </a:extLst>
          </p:cNvPr>
          <p:cNvSpPr>
            <a:spLocks noGrp="1"/>
          </p:cNvSpPr>
          <p:nvPr>
            <p:ph type="sldNum" sz="quarter" idx="12"/>
          </p:nvPr>
        </p:nvSpPr>
        <p:spPr/>
        <p:txBody>
          <a:bodyPr/>
          <a:lstStyle/>
          <a:p>
            <a:fld id="{148CC95F-0247-41B6-91CF-DC97C76A7088}" type="slidenum">
              <a:rPr lang="en-US" smtClean="0"/>
              <a:t>6</a:t>
            </a:fld>
            <a:endParaRPr lang="en-US"/>
          </a:p>
        </p:txBody>
      </p:sp>
    </p:spTree>
    <p:extLst>
      <p:ext uri="{BB962C8B-B14F-4D97-AF65-F5344CB8AC3E}">
        <p14:creationId xmlns:p14="http://schemas.microsoft.com/office/powerpoint/2010/main" val="38135161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FE044-E8A3-C647-DFFC-6DE8028DEBBD}"/>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dirty="0">
                <a:solidFill>
                  <a:schemeClr val="tx1"/>
                </a:solidFill>
                <a:latin typeface="+mj-lt"/>
                <a:ea typeface="+mj-ea"/>
                <a:cs typeface="+mj-cs"/>
              </a:rPr>
              <a:t>Key Metrics and KPIs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Businesswomen building up career tower.">
            <a:extLst>
              <a:ext uri="{FF2B5EF4-FFF2-40B4-BE49-F238E27FC236}">
                <a16:creationId xmlns:a16="http://schemas.microsoft.com/office/drawing/2014/main" id="{2D1355A6-1993-480A-9DB2-7F3189D3B6D7}"/>
              </a:ext>
            </a:extLst>
          </p:cNvPr>
          <p:cNvPicPr>
            <a:picLocks noGrp="1" noChangeAspect="1"/>
          </p:cNvPicPr>
          <p:nvPr>
            <p:ph sz="half" idx="1"/>
          </p:nvPr>
        </p:nvPicPr>
        <p:blipFill>
          <a:blip r:embed="rId3"/>
          <a:srcRect r="4569"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53B1146B-0691-4E1F-5639-1AFE595DEA7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chor="t">
            <a:normAutofit/>
          </a:bodyPr>
          <a:lstStyle/>
          <a:p>
            <a:pPr marL="0" indent="0">
              <a:spcBef>
                <a:spcPts val="2500"/>
              </a:spcBef>
              <a:buFont typeface="Arial" panose="020B0604020202020204" pitchFamily="34" charset="0"/>
              <a:buNone/>
            </a:pPr>
            <a:r>
              <a:rPr lang="en-IN" sz="1400" b="1" dirty="0"/>
              <a:t>Ticket Volume</a:t>
            </a:r>
          </a:p>
          <a:p>
            <a:pPr marL="0" lvl="1" indent="0">
              <a:buFont typeface="Arial" panose="020B0604020202020204" pitchFamily="34" charset="0"/>
              <a:buNone/>
            </a:pPr>
            <a:r>
              <a:rPr lang="en-IN" sz="1400" dirty="0"/>
              <a:t>Ticket volume measures the total number of support requests received, indicating workload and demand on the IT team.</a:t>
            </a:r>
          </a:p>
          <a:p>
            <a:pPr marL="0" indent="0">
              <a:spcBef>
                <a:spcPts val="2500"/>
              </a:spcBef>
              <a:buFont typeface="Arial" panose="020B0604020202020204" pitchFamily="34" charset="0"/>
              <a:buNone/>
            </a:pPr>
            <a:r>
              <a:rPr lang="en-IN" sz="1400" b="1" dirty="0"/>
              <a:t>Resolution Times</a:t>
            </a:r>
          </a:p>
          <a:p>
            <a:pPr marL="0" lvl="1" indent="0">
              <a:buFont typeface="Arial" panose="020B0604020202020204" pitchFamily="34" charset="0"/>
              <a:buNone/>
            </a:pPr>
            <a:r>
              <a:rPr lang="en-IN" sz="1400" dirty="0"/>
              <a:t>Resolution times refer to the average time taken to resolve support tickets, reflecting efficiency and service quality.</a:t>
            </a:r>
          </a:p>
          <a:p>
            <a:pPr marL="0" indent="0">
              <a:spcBef>
                <a:spcPts val="2500"/>
              </a:spcBef>
              <a:buFont typeface="Arial" panose="020B0604020202020204" pitchFamily="34" charset="0"/>
              <a:buNone/>
            </a:pPr>
            <a:r>
              <a:rPr lang="en-IN" sz="1400" b="1" dirty="0"/>
              <a:t>Customer Satisfaction Scores</a:t>
            </a:r>
          </a:p>
          <a:p>
            <a:pPr marL="0" lvl="1" indent="0">
              <a:buFont typeface="Arial" panose="020B0604020202020204" pitchFamily="34" charset="0"/>
              <a:buNone/>
            </a:pPr>
            <a:r>
              <a:rPr lang="en-IN" sz="1400" dirty="0"/>
              <a:t>Customer satisfaction scores provide insight into user experiences, helping assess the effectiveness of support services.</a:t>
            </a:r>
          </a:p>
        </p:txBody>
      </p:sp>
      <p:sp>
        <p:nvSpPr>
          <p:cNvPr id="6" name="Slide Number Placeholder 5">
            <a:extLst>
              <a:ext uri="{FF2B5EF4-FFF2-40B4-BE49-F238E27FC236}">
                <a16:creationId xmlns:a16="http://schemas.microsoft.com/office/drawing/2014/main" id="{29759770-FBEF-E8AA-95B1-26183B0B42FB}"/>
              </a:ext>
            </a:extLst>
          </p:cNvPr>
          <p:cNvSpPr>
            <a:spLocks noGrp="1"/>
          </p:cNvSpPr>
          <p:nvPr>
            <p:ph type="sldNum" sz="quarter" idx="12"/>
          </p:nvPr>
        </p:nvSpPr>
        <p:spPr/>
        <p:txBody>
          <a:bodyPr/>
          <a:lstStyle/>
          <a:p>
            <a:fld id="{148CC95F-0247-41B6-91CF-DC97C76A7088}" type="slidenum">
              <a:rPr lang="en-US" smtClean="0"/>
              <a:t>7</a:t>
            </a:fld>
            <a:endParaRPr lang="en-US"/>
          </a:p>
        </p:txBody>
      </p:sp>
    </p:spTree>
    <p:extLst>
      <p:ext uri="{BB962C8B-B14F-4D97-AF65-F5344CB8AC3E}">
        <p14:creationId xmlns:p14="http://schemas.microsoft.com/office/powerpoint/2010/main" val="2132034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948C97-A9ED-1C50-298C-E959C6CDFBD2}"/>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dirty="0">
                <a:solidFill>
                  <a:schemeClr val="tx1"/>
                </a:solidFill>
                <a:latin typeface="+mj-lt"/>
                <a:ea typeface="+mj-ea"/>
                <a:cs typeface="+mj-cs"/>
              </a:rPr>
              <a:t>Methodology Overview</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Credit score report">
            <a:extLst>
              <a:ext uri="{FF2B5EF4-FFF2-40B4-BE49-F238E27FC236}">
                <a16:creationId xmlns:a16="http://schemas.microsoft.com/office/drawing/2014/main" id="{C73DD5AB-4326-4666-9DBD-4E3276BA598D}"/>
              </a:ext>
            </a:extLst>
          </p:cNvPr>
          <p:cNvPicPr>
            <a:picLocks noGrp="1" noChangeAspect="1"/>
          </p:cNvPicPr>
          <p:nvPr>
            <p:ph sz="half" idx="1"/>
          </p:nvPr>
        </p:nvPicPr>
        <p:blipFill>
          <a:blip r:embed="rId3"/>
          <a:srcRect t="6740" r="-1"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740922DE-7D77-3AE7-41E2-1E27DA188B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IN" sz="1400" b="1" dirty="0"/>
              <a:t>Data Cleaning</a:t>
            </a:r>
          </a:p>
          <a:p>
            <a:pPr marL="0" lvl="1" indent="0">
              <a:buFont typeface="Arial" panose="020B0604020202020204" pitchFamily="34" charset="0"/>
              <a:buNone/>
            </a:pPr>
            <a:r>
              <a:rPr lang="en-IN" sz="1400" dirty="0"/>
              <a:t>Addressed inconsistencies in data, such as correcting 'mayor' to 'major' in the Severity column to ensure accuracy.</a:t>
            </a:r>
          </a:p>
          <a:p>
            <a:pPr marL="0" indent="0">
              <a:spcBef>
                <a:spcPts val="2500"/>
              </a:spcBef>
              <a:buFont typeface="Arial" panose="020B0604020202020204" pitchFamily="34" charset="0"/>
              <a:buNone/>
            </a:pPr>
            <a:r>
              <a:rPr lang="en-IN" sz="1400" b="1" dirty="0"/>
              <a:t>Statistical Analysis</a:t>
            </a:r>
          </a:p>
          <a:p>
            <a:pPr marL="0" lvl="1" indent="0">
              <a:buFont typeface="Arial" panose="020B0604020202020204" pitchFamily="34" charset="0"/>
              <a:buNone/>
            </a:pPr>
            <a:r>
              <a:rPr lang="en-IN" sz="1400" dirty="0"/>
              <a:t>Explored correlations, averages, and trends, such as the relationship between Severity and Resolution Time.</a:t>
            </a:r>
          </a:p>
          <a:p>
            <a:pPr marL="0" indent="0">
              <a:spcBef>
                <a:spcPts val="2500"/>
              </a:spcBef>
              <a:buFont typeface="Arial" panose="020B0604020202020204" pitchFamily="34" charset="0"/>
              <a:buNone/>
            </a:pPr>
            <a:r>
              <a:rPr lang="en-IN" sz="1400" b="1" dirty="0"/>
              <a:t>Pivot Table Insights</a:t>
            </a:r>
          </a:p>
          <a:p>
            <a:pPr marL="0" lvl="1" indent="0">
              <a:buFont typeface="Arial" panose="020B0604020202020204" pitchFamily="34" charset="0"/>
              <a:buNone/>
            </a:pPr>
            <a:r>
              <a:rPr lang="en-IN" sz="1400" dirty="0"/>
              <a:t>Identified trends in ticket volumes, agent performance, and satisfaction metrics using pivot tables.</a:t>
            </a:r>
          </a:p>
          <a:p>
            <a:pPr marL="0" indent="0">
              <a:spcBef>
                <a:spcPts val="2500"/>
              </a:spcBef>
              <a:buFont typeface="Arial" panose="020B0604020202020204" pitchFamily="34" charset="0"/>
              <a:buNone/>
            </a:pPr>
            <a:r>
              <a:rPr lang="en-IN" sz="1400" b="1" dirty="0"/>
              <a:t>Data Visualization</a:t>
            </a:r>
          </a:p>
          <a:p>
            <a:pPr marL="0" lvl="1" indent="0">
              <a:buFont typeface="Arial" panose="020B0604020202020204" pitchFamily="34" charset="0"/>
              <a:buNone/>
            </a:pPr>
            <a:r>
              <a:rPr lang="en-IN" sz="1400" dirty="0"/>
              <a:t>Created line charts and bar graphs to illustrate temporal trends and data distributions effectively.</a:t>
            </a:r>
          </a:p>
        </p:txBody>
      </p:sp>
      <p:sp>
        <p:nvSpPr>
          <p:cNvPr id="6" name="Slide Number Placeholder 5">
            <a:extLst>
              <a:ext uri="{FF2B5EF4-FFF2-40B4-BE49-F238E27FC236}">
                <a16:creationId xmlns:a16="http://schemas.microsoft.com/office/drawing/2014/main" id="{4ABDABD8-84B1-5F4F-55F8-15344A51A867}"/>
              </a:ext>
            </a:extLst>
          </p:cNvPr>
          <p:cNvSpPr>
            <a:spLocks noGrp="1"/>
          </p:cNvSpPr>
          <p:nvPr>
            <p:ph type="sldNum" sz="quarter" idx="12"/>
          </p:nvPr>
        </p:nvSpPr>
        <p:spPr/>
        <p:txBody>
          <a:bodyPr/>
          <a:lstStyle/>
          <a:p>
            <a:fld id="{148CC95F-0247-41B6-91CF-DC97C76A7088}" type="slidenum">
              <a:rPr lang="en-US" smtClean="0"/>
              <a:t>8</a:t>
            </a:fld>
            <a:endParaRPr lang="en-US"/>
          </a:p>
        </p:txBody>
      </p:sp>
    </p:spTree>
    <p:extLst>
      <p:ext uri="{BB962C8B-B14F-4D97-AF65-F5344CB8AC3E}">
        <p14:creationId xmlns:p14="http://schemas.microsoft.com/office/powerpoint/2010/main" val="37374055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67FC17C-6607-8EBB-4987-5F7E20155D16}"/>
              </a:ext>
            </a:extLst>
          </p:cNvPr>
          <p:cNvSpPr>
            <a:spLocks noGrp="1"/>
          </p:cNvSpPr>
          <p:nvPr>
            <p:ph type="ctrTitle"/>
          </p:nvPr>
        </p:nvSpPr>
        <p:spPr>
          <a:xfrm>
            <a:off x="521208" y="1211766"/>
            <a:ext cx="7237052" cy="4727988"/>
          </a:xfrm>
        </p:spPr>
        <p:txBody>
          <a:bodyPr anchor="b">
            <a:normAutofit/>
          </a:bodyPr>
          <a:lstStyle/>
          <a:p>
            <a:r>
              <a:rPr lang="en-US" sz="7400"/>
              <a:t>Key Findings and Insights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246698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themeOverride>
</file>

<file path=docProps/app.xml><?xml version="1.0" encoding="utf-8"?>
<Properties xmlns="http://schemas.openxmlformats.org/officeDocument/2006/extended-properties" xmlns:vt="http://schemas.openxmlformats.org/officeDocument/2006/docPropsVTypes">
  <Template/>
  <TotalTime>1819</TotalTime>
  <Words>1332</Words>
  <Application>Microsoft Office PowerPoint</Application>
  <PresentationFormat>Widescreen</PresentationFormat>
  <Paragraphs>192</Paragraphs>
  <Slides>27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Bierstadt</vt:lpstr>
      <vt:lpstr>Neue Haas Grotesk Text Pro</vt:lpstr>
      <vt:lpstr>GestaltVTI</vt:lpstr>
      <vt:lpstr>IT Ticket Analysis: Insights and Dashboard Presentation</vt:lpstr>
      <vt:lpstr>Agenda</vt:lpstr>
      <vt:lpstr>Introduction &amp; Objectives</vt:lpstr>
      <vt:lpstr>Purpose and Objectives of the Analysis</vt:lpstr>
      <vt:lpstr>Overview of the Data Collection Process</vt:lpstr>
      <vt:lpstr>Data Overview</vt:lpstr>
      <vt:lpstr>Key Metrics and KPIs</vt:lpstr>
      <vt:lpstr>Methodology Overview</vt:lpstr>
      <vt:lpstr>Key Findings and Insights</vt:lpstr>
      <vt:lpstr>Ticket Volume and Distribution</vt:lpstr>
      <vt:lpstr>Average Resolution Time</vt:lpstr>
      <vt:lpstr>High Satisfaction Rate</vt:lpstr>
      <vt:lpstr>Trend Analysis</vt:lpstr>
      <vt:lpstr>Quarterly Trends</vt:lpstr>
      <vt:lpstr>Quarterly Trends</vt:lpstr>
      <vt:lpstr>Agent Performance Analysis</vt:lpstr>
      <vt:lpstr>Agent Performance Insights</vt:lpstr>
      <vt:lpstr>Agent Performance based on Age Groups</vt:lpstr>
      <vt:lpstr>Recommendations and Action Plans</vt:lpstr>
      <vt:lpstr>Strategies for Improving Response Times</vt:lpstr>
      <vt:lpstr>Investment Insight: IT Staffing</vt:lpstr>
      <vt:lpstr>Enhancing Support Team Performance</vt:lpstr>
      <vt:lpstr>Long-Term Improvements and Goals</vt:lpstr>
      <vt:lpstr>Dashboard Overview</vt:lpstr>
      <vt:lpstr>PowerPoint Presentation</vt:lpstr>
      <vt:lpstr>Conclusion</vt:lpstr>
      <vt:lpstr>Key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Ticket Analysis: Insights and Dashboard Presentation</dc:title>
  <dc:creator>Meetanshi Gupta</dc:creator>
  <cp:lastModifiedBy>Meetanshi Gupta</cp:lastModifiedBy>
  <cp:revision>26</cp:revision>
  <dcterms:created xsi:type="dcterms:W3CDTF">2025-07-17T19:14:15Z</dcterms:created>
  <dcterms:modified xsi:type="dcterms:W3CDTF">2025-07-30T17:49:25Z</dcterms:modified>
</cp:coreProperties>
</file>